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7.xml" ContentType="application/vnd.openxmlformats-officedocument.presentationml.slide+xml"/>
  <Override PartName="/ppt/slides/slide23.xml" ContentType="application/vnd.openxmlformats-officedocument.presentationml.slide+xml"/>
  <Override PartName="/ppt/slides/slide20.xml" ContentType="application/vnd.openxmlformats-officedocument.presentationml.slide+xml"/>
  <Override PartName="/ppt/slides/slide24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slideLayouts/slideLayout11.xml" ContentType="application/vnd.openxmlformats-officedocument.presentationml.slideLayout+xml"/>
  <Override PartName="/ppt/notesSlides/notesSlide1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omments/comment1.xml" ContentType="application/vnd.openxmlformats-officedocument.presentationml.comments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0"/>
  </p:notesMasterIdLst>
  <p:handoutMasterIdLst>
    <p:handoutMasterId r:id="rId31"/>
  </p:handoutMasterIdLst>
  <p:sldIdLst>
    <p:sldId id="293" r:id="rId2"/>
    <p:sldId id="366" r:id="rId3"/>
    <p:sldId id="258" r:id="rId4"/>
    <p:sldId id="334" r:id="rId5"/>
    <p:sldId id="338" r:id="rId6"/>
    <p:sldId id="356" r:id="rId7"/>
    <p:sldId id="294" r:id="rId8"/>
    <p:sldId id="369" r:id="rId9"/>
    <p:sldId id="367" r:id="rId10"/>
    <p:sldId id="380" r:id="rId11"/>
    <p:sldId id="336" r:id="rId12"/>
    <p:sldId id="374" r:id="rId13"/>
    <p:sldId id="375" r:id="rId14"/>
    <p:sldId id="376" r:id="rId15"/>
    <p:sldId id="345" r:id="rId16"/>
    <p:sldId id="319" r:id="rId17"/>
    <p:sldId id="373" r:id="rId18"/>
    <p:sldId id="370" r:id="rId19"/>
    <p:sldId id="378" r:id="rId20"/>
    <p:sldId id="379" r:id="rId21"/>
    <p:sldId id="333" r:id="rId22"/>
    <p:sldId id="288" r:id="rId23"/>
    <p:sldId id="324" r:id="rId24"/>
    <p:sldId id="362" r:id="rId25"/>
    <p:sldId id="372" r:id="rId26"/>
    <p:sldId id="348" r:id="rId27"/>
    <p:sldId id="349" r:id="rId28"/>
    <p:sldId id="325" r:id="rId2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erry J McChesney" initials="GJM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474" autoAdjust="0"/>
  </p:normalViewPr>
  <p:slideViewPr>
    <p:cSldViewPr>
      <p:cViewPr>
        <p:scale>
          <a:sx n="66" d="100"/>
          <a:sy n="66" d="100"/>
        </p:scale>
        <p:origin x="-636" y="-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ustomXml" Target="../customXml/item3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38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37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8-01-11T11:22:43.265" idx="3">
    <p:pos x="10" y="10"/>
    <p:text>Change photo to photos of non-targets:
Gulls, GPS, sl</p:text>
  </p:cm>
  <p:cm authorId="0" dt="2018-01-11T11:23:01.843" idx="4">
    <p:pos x="116" y="106"/>
    <p:text>Replace photo with: WEGU, salamander, aircr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AFA7F56-E388-4DEF-902B-E422026634FA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02DEECB-86D0-4925-9757-1B46899CF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4702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2B576ED-3FE9-436B-B926-6547F09249D5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4B92C6D-DF17-431C-82CF-76FF20370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62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92C6D-DF17-431C-82CF-76FF20370E8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1627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baseline="0" dirty="0" smtClean="0"/>
              <a:t>Now working on Final EIS.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A40EE8-D138-48B7-BA16-6D2A12701143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0640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 smtClean="0"/>
              <a:t>Extensive</a:t>
            </a:r>
            <a:r>
              <a:rPr lang="en-US" baseline="0" dirty="0" smtClean="0"/>
              <a:t> review process resulted in two action alternatives.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baseline="0" dirty="0" smtClean="0"/>
              <a:t>Both are rodenticides that would be applied by aircraft.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baseline="0" dirty="0" smtClean="0"/>
              <a:t>While similar in several respects, there are several key differences.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92C6D-DF17-431C-82CF-76FF20370E8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418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Most importantly, </a:t>
            </a:r>
            <a:r>
              <a:rPr lang="en-US" dirty="0" err="1" smtClean="0"/>
              <a:t>Brodifacoum</a:t>
            </a:r>
            <a:r>
              <a:rPr lang="en-US" baseline="0" dirty="0" smtClean="0"/>
              <a:t> is considerably more potent than </a:t>
            </a:r>
            <a:r>
              <a:rPr lang="en-US" baseline="0" dirty="0" err="1" smtClean="0"/>
              <a:t>diphacinone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92C6D-DF17-431C-82CF-76FF20370E8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418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 smtClean="0"/>
              <a:t>Thus, </a:t>
            </a:r>
            <a:r>
              <a:rPr lang="en-US" dirty="0" err="1" smtClean="0"/>
              <a:t>Brodifacoum</a:t>
            </a:r>
            <a:r>
              <a:rPr lang="en-US" baseline="0" dirty="0" smtClean="0"/>
              <a:t> is effective in a single feeding, whereas </a:t>
            </a:r>
            <a:r>
              <a:rPr lang="en-US" baseline="0" dirty="0" err="1" smtClean="0"/>
              <a:t>Diphacinone</a:t>
            </a:r>
            <a:r>
              <a:rPr lang="en-US" baseline="0" dirty="0" smtClean="0"/>
              <a:t> requires multiple feedings over several days.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92C6D-DF17-431C-82CF-76FF20370E8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418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 smtClean="0"/>
              <a:t>Potency has implications both</a:t>
            </a:r>
            <a:r>
              <a:rPr lang="en-US" baseline="0" dirty="0" smtClean="0"/>
              <a:t> for efficacy and for potential impacts to non-target resources.</a:t>
            </a:r>
            <a:endParaRPr lang="en-US" dirty="0" smtClean="0"/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 smtClean="0"/>
              <a:t>But </a:t>
            </a:r>
            <a:r>
              <a:rPr lang="en-US" dirty="0" err="1" smtClean="0"/>
              <a:t>Brodifacoum</a:t>
            </a:r>
            <a:r>
              <a:rPr lang="en-US" baseline="0" dirty="0" smtClean="0"/>
              <a:t> also lasts longer in the environment and has higher risk to non-targets than </a:t>
            </a:r>
            <a:r>
              <a:rPr lang="en-US" baseline="0" dirty="0" err="1" smtClean="0"/>
              <a:t>Diphacinone</a:t>
            </a:r>
            <a:r>
              <a:rPr lang="en-US" baseline="0" dirty="0" smtClean="0"/>
              <a:t>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baseline="0" dirty="0" smtClean="0"/>
              <a:t>These factors formed the basis of our evaluation of alternatives.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92C6D-DF17-431C-82CF-76FF20370E8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418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 smtClean="0"/>
              <a:t>Both of these products are delivered in grain-based pellets at very low concentrations (25 ppm or 50 ppm).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 smtClean="0"/>
              <a:t>Distribution</a:t>
            </a:r>
            <a:r>
              <a:rPr lang="en-US" baseline="0" dirty="0" smtClean="0"/>
              <a:t> is mainly by helicopter to better assure that bait is distributed evenly and to every mouse territory. 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baseline="0" dirty="0" smtClean="0"/>
              <a:t>Both products </a:t>
            </a:r>
            <a:r>
              <a:rPr lang="en-US" dirty="0" smtClean="0"/>
              <a:t>are currently registered with the EPA by USDA for conservation purposes in</a:t>
            </a:r>
            <a:r>
              <a:rPr lang="en-US" baseline="0" dirty="0" smtClean="0"/>
              <a:t> the U.S.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9EE92A-FCF6-4008-B61B-3ED7435F2321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/>
              <a:t>Various studies on the effects of removing mice from the ecosystem, the efficacy of eradication techniques, and the potential impacts to non-target species specific to the South </a:t>
            </a:r>
            <a:r>
              <a:rPr lang="en-US" dirty="0" err="1"/>
              <a:t>Farallon</a:t>
            </a:r>
            <a:r>
              <a:rPr lang="en-US" dirty="0"/>
              <a:t> Islands were conducted </a:t>
            </a:r>
            <a:r>
              <a:rPr lang="en-US" dirty="0" smtClean="0"/>
              <a:t>as decision support tools</a:t>
            </a:r>
            <a:r>
              <a:rPr lang="en-US" dirty="0"/>
              <a:t>. 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 smtClean="0"/>
              <a:t>Studies were peer reviewed.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92C6D-DF17-431C-82CF-76FF20370E8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1996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 smtClean="0"/>
              <a:t>Because of the toxic nature of</a:t>
            </a:r>
            <a:r>
              <a:rPr lang="en-US" baseline="0" dirty="0" smtClean="0"/>
              <a:t> rodenticides and the risk to non-target resources, several protective measures would need to be employed to minimize non-target impacts.  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baseline="0" dirty="0" smtClean="0"/>
              <a:t>Measures include:</a:t>
            </a:r>
          </a:p>
          <a:p>
            <a:pPr marL="640594" lvl="1" indent="-174708">
              <a:buFont typeface="Courier New" panose="02070309020205020404" pitchFamily="49" charset="0"/>
              <a:buChar char="o"/>
            </a:pPr>
            <a:r>
              <a:rPr lang="en-US" baseline="0" dirty="0" smtClean="0"/>
              <a:t>Timing the eradication so that peak wildlife periods are avoided (fall implementation);</a:t>
            </a:r>
          </a:p>
          <a:p>
            <a:pPr marL="640594" lvl="1" indent="-174708">
              <a:buFont typeface="Courier New" panose="02070309020205020404" pitchFamily="49" charset="0"/>
              <a:buChar char="o"/>
            </a:pPr>
            <a:r>
              <a:rPr lang="en-US" baseline="0" dirty="0" smtClean="0"/>
              <a:t>Hazing gulls away from the island;</a:t>
            </a:r>
          </a:p>
          <a:p>
            <a:pPr marL="640594" lvl="1" indent="-174708">
              <a:buFont typeface="Courier New" panose="02070309020205020404" pitchFamily="49" charset="0"/>
              <a:buChar char="o"/>
            </a:pPr>
            <a:r>
              <a:rPr lang="en-US" baseline="0" dirty="0" smtClean="0"/>
              <a:t>Capturing and holding or translocating raptors;</a:t>
            </a:r>
          </a:p>
          <a:p>
            <a:pPr marL="640594" lvl="1" indent="-174708">
              <a:buFont typeface="Courier New" panose="02070309020205020404" pitchFamily="49" charset="0"/>
              <a:buChar char="o"/>
            </a:pPr>
            <a:r>
              <a:rPr lang="en-US" baseline="0" dirty="0" smtClean="0"/>
              <a:t>Capture and hold of a sample of salamanders in case of unexpectedly large loss;</a:t>
            </a:r>
            <a:endParaRPr lang="en-US" dirty="0" smtClean="0"/>
          </a:p>
          <a:p>
            <a:pPr marL="640594" lvl="1" indent="-174708">
              <a:buFont typeface="Courier New" panose="02070309020205020404" pitchFamily="49" charset="0"/>
              <a:buChar char="o"/>
            </a:pPr>
            <a:r>
              <a:rPr lang="en-US" dirty="0" smtClean="0"/>
              <a:t>Careful planning and use of technology to better assure</a:t>
            </a:r>
            <a:r>
              <a:rPr lang="en-US" baseline="0" dirty="0" smtClean="0"/>
              <a:t> precision bait application and protection of the marine environment;</a:t>
            </a:r>
          </a:p>
          <a:p>
            <a:pPr marL="640594" lvl="1" indent="-174708">
              <a:buFont typeface="Courier New" panose="02070309020205020404" pitchFamily="49" charset="0"/>
              <a:buChar char="o"/>
            </a:pPr>
            <a:r>
              <a:rPr lang="en-US" baseline="0" dirty="0" smtClean="0"/>
              <a:t>Removal of mouse and other carcasses from access to scavengers;</a:t>
            </a:r>
          </a:p>
          <a:p>
            <a:pPr marL="640594" lvl="1" indent="-174708">
              <a:buFont typeface="Courier New" panose="02070309020205020404" pitchFamily="49" charset="0"/>
              <a:buChar char="o"/>
            </a:pPr>
            <a:r>
              <a:rPr lang="en-US" baseline="0" dirty="0" smtClean="0"/>
              <a:t>Monitoring and contingency plans to be prepared for needed project modifications. </a:t>
            </a:r>
            <a:endParaRPr lang="en-US" dirty="0" smtClean="0"/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A40EE8-D138-48B7-BA16-6D2A12701143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0640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 smtClean="0"/>
              <a:t>Project has included</a:t>
            </a:r>
            <a:r>
              <a:rPr lang="en-US" baseline="0" dirty="0" smtClean="0"/>
              <a:t> a variety of communications with the public to keep them informed and provide opportunities for public involvement.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A40EE8-D138-48B7-BA16-6D2A12701143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0640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 smtClean="0"/>
              <a:t>This has included outreach to local</a:t>
            </a:r>
            <a:r>
              <a:rPr lang="en-US" baseline="0" dirty="0" smtClean="0"/>
              <a:t> elected officials, including Congressional Representatives (e.g., Jared Huffman CA-2, Jackie Speier CA-14, and Nancy Pelosi CA-12, Senators Feinstein and Boxer, SF mayor and supervisors, etc.). 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baseline="0" dirty="0" smtClean="0"/>
              <a:t>[Additional Note: Only Jackie Speier’s office asked for an over the phone briefing].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A40EE8-D138-48B7-BA16-6D2A12701143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0640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 smtClean="0"/>
              <a:t>Purpose of the project is to eradicate invasive house mice in order to eliminate their impacts on the </a:t>
            </a:r>
            <a:r>
              <a:rPr lang="en-US" dirty="0" err="1" smtClean="0"/>
              <a:t>Farallon</a:t>
            </a:r>
            <a:r>
              <a:rPr lang="en-US" dirty="0" smtClean="0"/>
              <a:t> Islands ecosystem</a:t>
            </a:r>
            <a:r>
              <a:rPr lang="en-US" baseline="0" dirty="0" smtClean="0"/>
              <a:t> while minimizing non-target impacts.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A40EE8-D138-48B7-BA16-6D2A12701143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0640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 smtClean="0"/>
              <a:t>Healthy</a:t>
            </a:r>
            <a:r>
              <a:rPr lang="en-US" baseline="0" dirty="0" smtClean="0"/>
              <a:t> number of comments received, with 553 correspondences.  </a:t>
            </a:r>
          </a:p>
          <a:p>
            <a:pPr marL="640594" lvl="1" indent="-174708">
              <a:buFont typeface="Courier New" panose="02070309020205020404" pitchFamily="49" charset="0"/>
              <a:buChar char="o"/>
            </a:pPr>
            <a:r>
              <a:rPr lang="en-US" baseline="0" dirty="0" smtClean="0"/>
              <a:t>Most were not substantive. 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baseline="0" dirty="0" smtClean="0"/>
              <a:t>Not an election, but as a summary:</a:t>
            </a:r>
          </a:p>
          <a:p>
            <a:pPr marL="174708" indent="-174708">
              <a:buFont typeface="Courier New" panose="02070309020205020404" pitchFamily="49" charset="0"/>
              <a:buChar char="o"/>
            </a:pPr>
            <a:r>
              <a:rPr lang="en-US" baseline="0" dirty="0" smtClean="0"/>
              <a:t>~133 supported an action alternative, including: </a:t>
            </a:r>
          </a:p>
          <a:p>
            <a:r>
              <a:rPr lang="en-US" dirty="0" smtClean="0"/>
              <a:t>Marin Audubon, Golden Gate Audubon, </a:t>
            </a:r>
            <a:r>
              <a:rPr lang="en-US" dirty="0" err="1" smtClean="0"/>
              <a:t>Sequioa</a:t>
            </a:r>
            <a:r>
              <a:rPr lang="en-US" dirty="0" smtClean="0"/>
              <a:t> Audubon, </a:t>
            </a:r>
            <a:r>
              <a:rPr lang="en-US" dirty="0" err="1" smtClean="0"/>
              <a:t>Ohlone</a:t>
            </a:r>
            <a:r>
              <a:rPr lang="en-US" dirty="0" smtClean="0"/>
              <a:t> Audubon, </a:t>
            </a:r>
            <a:r>
              <a:rPr lang="en-US" dirty="0" err="1" smtClean="0"/>
              <a:t>Farallones</a:t>
            </a:r>
            <a:r>
              <a:rPr lang="en-US" dirty="0" smtClean="0"/>
              <a:t> Marine Sanctuary Association,</a:t>
            </a:r>
            <a:r>
              <a:rPr lang="en-US" baseline="0" dirty="0" smtClean="0"/>
              <a:t> Save Our Seashore, Save the Bay, </a:t>
            </a:r>
            <a:r>
              <a:rPr lang="en-US" dirty="0" smtClean="0"/>
              <a:t>Pacific Seabird Group, California Academy of Sciences, CDFW</a:t>
            </a:r>
          </a:p>
          <a:p>
            <a:endParaRPr lang="en-US" dirty="0" smtClean="0"/>
          </a:p>
          <a:p>
            <a:pPr marL="174708" indent="-174708">
              <a:buFont typeface="Courier New" panose="02070309020205020404" pitchFamily="49" charset="0"/>
              <a:buChar char="o"/>
            </a:pPr>
            <a:r>
              <a:rPr lang="en-US" dirty="0" smtClean="0"/>
              <a:t>~198 supported</a:t>
            </a:r>
            <a:r>
              <a:rPr lang="en-US" baseline="0" dirty="0" smtClean="0"/>
              <a:t> no action, including:</a:t>
            </a:r>
          </a:p>
          <a:p>
            <a:r>
              <a:rPr lang="en-US" baseline="0" dirty="0" err="1" smtClean="0"/>
              <a:t>Wildcare</a:t>
            </a:r>
            <a:r>
              <a:rPr lang="en-US" baseline="0" dirty="0" smtClean="0"/>
              <a:t>, The Ocean Foundation, as well as the San Francisco Dept. of the Environment (received after comment period and not included in sum total).</a:t>
            </a:r>
          </a:p>
          <a:p>
            <a:endParaRPr lang="en-US" baseline="0" dirty="0" smtClean="0"/>
          </a:p>
          <a:p>
            <a:r>
              <a:rPr lang="en-US" baseline="0" dirty="0" err="1" smtClean="0"/>
              <a:t>Wildcare</a:t>
            </a:r>
            <a:r>
              <a:rPr lang="en-US" baseline="0" dirty="0" smtClean="0"/>
              <a:t> petition: ~500 signatures</a:t>
            </a:r>
          </a:p>
          <a:p>
            <a:r>
              <a:rPr lang="en-US" baseline="0" dirty="0" smtClean="0"/>
              <a:t>Change.org petition: 88 signatures at submittal; thousands since.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92C6D-DF17-431C-82CF-76FF20370E8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0527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92C6D-DF17-431C-82CF-76FF20370E8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73623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 smtClean="0"/>
              <a:t>To</a:t>
            </a:r>
            <a:r>
              <a:rPr lang="en-US" baseline="0" dirty="0" smtClean="0"/>
              <a:t> complete the EIS, we need a preferred alternative selected.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baseline="0" dirty="0" smtClean="0"/>
              <a:t>All other steps depend on this decision.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92C6D-DF17-431C-82CF-76FF20370E8A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46723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92C6D-DF17-431C-82CF-76FF20370E8A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1286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Brief explanation of partner</a:t>
            </a:r>
            <a:r>
              <a:rPr lang="en-US" baseline="0" dirty="0" smtClean="0"/>
              <a:t> roles</a:t>
            </a:r>
            <a:r>
              <a:rPr lang="en-US" baseline="0" dirty="0" smtClean="0"/>
              <a:t>.</a:t>
            </a:r>
          </a:p>
          <a:p>
            <a:r>
              <a:rPr lang="en-US" baseline="0" dirty="0" smtClean="0"/>
              <a:t>Island Conservation, renowned experts in rodent eradications, assisted with preparation of draft EIS.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A40EE8-D138-48B7-BA16-6D2A12701143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9554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9EE92A-FCF6-4008-B61B-3ED7435F232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 smtClean="0"/>
              <a:t>- South </a:t>
            </a:r>
            <a:r>
              <a:rPr lang="en-US" dirty="0" err="1" smtClean="0"/>
              <a:t>Farallones</a:t>
            </a:r>
            <a:r>
              <a:rPr lang="en-US" dirty="0" smtClean="0"/>
              <a:t> supports the largest seabird colony in the contiguous U.S., with nearly 350,000 breeding birds of 13 species;</a:t>
            </a:r>
          </a:p>
          <a:p>
            <a:pPr eaLnBrk="1" hangingPunct="1">
              <a:buFontTx/>
              <a:buChar char="-"/>
            </a:pPr>
            <a:r>
              <a:rPr lang="en-US" dirty="0" smtClean="0"/>
              <a:t>World’s largest colonies of Ashy</a:t>
            </a:r>
            <a:r>
              <a:rPr lang="en-US" baseline="0" dirty="0" smtClean="0"/>
              <a:t> Storm-Petrel, Brandt’s Cormorant, and Western Gull.</a:t>
            </a:r>
          </a:p>
          <a:p>
            <a:pPr eaLnBrk="1" hangingPunct="1"/>
            <a:r>
              <a:rPr lang="en-US" baseline="0" dirty="0" smtClean="0"/>
              <a:t>- Several thousand seals and sea lions of five species use the islands to rest and feed, making the </a:t>
            </a:r>
            <a:r>
              <a:rPr lang="en-US" baseline="0" dirty="0" err="1" smtClean="0"/>
              <a:t>Farallones</a:t>
            </a:r>
            <a:r>
              <a:rPr lang="en-US" baseline="0" dirty="0" smtClean="0"/>
              <a:t> one </a:t>
            </a:r>
            <a:r>
              <a:rPr lang="en-US" baseline="0" dirty="0" err="1" smtClean="0"/>
              <a:t>fo</a:t>
            </a:r>
            <a:r>
              <a:rPr lang="en-US" baseline="0" dirty="0" smtClean="0"/>
              <a:t> the most important rookeries on the west coast. </a:t>
            </a:r>
            <a:endParaRPr lang="en-US" dirty="0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D8DC805-9E36-4CDF-93FF-8C87E3070D78}" type="slidenum">
              <a:rPr lang="en-US" smtClean="0"/>
              <a:pPr/>
              <a:t>5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Extensive human history</a:t>
            </a:r>
            <a:r>
              <a:rPr lang="en-US" baseline="0" dirty="0" smtClean="0"/>
              <a:t> led to introduction of invasive house mice.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A40EE8-D138-48B7-BA16-6D2A12701143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44222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 err="1" smtClean="0"/>
              <a:t>Farallones</a:t>
            </a:r>
            <a:r>
              <a:rPr lang="en-US" dirty="0" smtClean="0"/>
              <a:t> have a unique ecosystem.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 smtClean="0"/>
              <a:t>As opportunistic</a:t>
            </a:r>
            <a:r>
              <a:rPr lang="en-US" baseline="0" dirty="0" smtClean="0"/>
              <a:t> omnivores, house mice have dramatic impacts on island ecosystems through predation, competition for resources.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baseline="0" dirty="0" smtClean="0"/>
              <a:t>On the </a:t>
            </a:r>
            <a:r>
              <a:rPr lang="en-US" baseline="0" dirty="0" err="1" smtClean="0"/>
              <a:t>Farallones</a:t>
            </a:r>
            <a:r>
              <a:rPr lang="en-US" baseline="0" dirty="0" smtClean="0"/>
              <a:t>, they impact the rare ashy storm-petrel, endemic </a:t>
            </a:r>
            <a:r>
              <a:rPr lang="en-US" baseline="0" dirty="0" err="1" smtClean="0"/>
              <a:t>Farallon</a:t>
            </a:r>
            <a:r>
              <a:rPr lang="en-US" baseline="0" dirty="0" smtClean="0"/>
              <a:t> arboreal salamander and </a:t>
            </a:r>
            <a:r>
              <a:rPr lang="en-US" baseline="0" dirty="0" err="1" smtClean="0"/>
              <a:t>Farallon</a:t>
            </a:r>
            <a:r>
              <a:rPr lang="en-US" baseline="0" dirty="0" smtClean="0"/>
              <a:t> camel cricket, and native plants such as the maritime goldfield.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92C6D-DF17-431C-82CF-76FF20370E8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402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 smtClean="0"/>
              <a:t>How do you eliminate impacts of invasive rodents</a:t>
            </a:r>
            <a:r>
              <a:rPr lang="en-US" baseline="0" dirty="0" smtClean="0"/>
              <a:t> on islands? Eradicate them!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baseline="0" dirty="0" smtClean="0"/>
              <a:t>&gt; 600 successful rodent eradications have been conducted worldwide, most in the last 40 years using techniques largely developed in New Zealand.</a:t>
            </a:r>
            <a:endParaRPr lang="en-US" dirty="0" smtClean="0"/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 smtClean="0"/>
              <a:t>Five rodent eradications, all for rats, have been conducted</a:t>
            </a:r>
            <a:r>
              <a:rPr lang="en-US" baseline="0" dirty="0" smtClean="0"/>
              <a:t> in the U.S.  All since 2000, with four on NWRs. 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baseline="0" dirty="0" err="1" smtClean="0"/>
              <a:t>Desecheo</a:t>
            </a:r>
            <a:r>
              <a:rPr lang="en-US" baseline="0" dirty="0" smtClean="0"/>
              <a:t> Island (Puerto Rico – still waiting for confirmation of success).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baseline="0" dirty="0" smtClean="0"/>
              <a:t>Success rates increasing as methods are perfected.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baseline="0" dirty="0" err="1" smtClean="0"/>
              <a:t>Farallones</a:t>
            </a:r>
            <a:r>
              <a:rPr lang="en-US" baseline="0" dirty="0" smtClean="0"/>
              <a:t> would be first mouse eradication in U.S.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92C6D-DF17-431C-82CF-76FF20370E8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1286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 smtClean="0"/>
              <a:t>Long and detailed planning process that started in 2004.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baseline="0" dirty="0" smtClean="0"/>
              <a:t>Draft EIS released in 2013.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A40EE8-D138-48B7-BA16-6D2A12701143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0640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4707E8A1-A1AA-4984-A96B-6EA821E8A159}" type="datetimeFigureOut">
              <a:rPr lang="en-US" smtClean="0"/>
              <a:t>1/30/2018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wmf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3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31.jpeg"/><Relationship Id="rId4" Type="http://schemas.openxmlformats.org/officeDocument/2006/relationships/image" Target="../media/image4.jpeg"/><Relationship Id="rId9" Type="http://schemas.openxmlformats.org/officeDocument/2006/relationships/comments" Target="../comments/commen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image" Target="../media/image16.jpeg"/><Relationship Id="rId5" Type="http://schemas.openxmlformats.org/officeDocument/2006/relationships/image" Target="../media/image12.jpeg"/><Relationship Id="rId10" Type="http://schemas.openxmlformats.org/officeDocument/2006/relationships/image" Target="../media/image15.jpeg"/><Relationship Id="rId4" Type="http://schemas.openxmlformats.org/officeDocument/2006/relationships/image" Target="../media/image11.jpeg"/><Relationship Id="rId9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7.jp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g"/><Relationship Id="rId5" Type="http://schemas.openxmlformats.org/officeDocument/2006/relationships/image" Target="../media/image19.jpeg"/><Relationship Id="rId4" Type="http://schemas.openxmlformats.org/officeDocument/2006/relationships/image" Target="../media/image18.jpg"/><Relationship Id="rId9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2.jpe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2318" y="0"/>
            <a:ext cx="5299364" cy="6858000"/>
          </a:xfrm>
          <a:prstGeom prst="rect">
            <a:avLst/>
          </a:prstGeom>
        </p:spPr>
      </p:pic>
      <p:pic>
        <p:nvPicPr>
          <p:cNvPr id="3" name="Picture 3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696"/>
          <a:stretch/>
        </p:blipFill>
        <p:spPr bwMode="auto">
          <a:xfrm>
            <a:off x="76200" y="9286"/>
            <a:ext cx="818896" cy="95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046"/>
          <a:stretch/>
        </p:blipFill>
        <p:spPr bwMode="auto">
          <a:xfrm>
            <a:off x="933795" y="-13425"/>
            <a:ext cx="774571" cy="100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922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457200" y="457200"/>
            <a:ext cx="8229600" cy="8382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Project History</a:t>
            </a:r>
            <a:endParaRPr lang="en-US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33400" y="1671696"/>
            <a:ext cx="8001000" cy="4652904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2004: Feasibility report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2006: Began developing draft EA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2009:  </a:t>
            </a:r>
            <a:r>
              <a:rPr lang="en-US" sz="2800" b="1" dirty="0" err="1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Farallon</a:t>
            </a:r>
            <a:r>
              <a:rPr lang="en-US" sz="28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CCP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2011: Decision to change from EA to EIS; EIS scoping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2011-12: Alternatives Selection Process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2013: Draft EIS released for public comment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Present: Drafting Final EIS</a:t>
            </a:r>
          </a:p>
        </p:txBody>
      </p:sp>
      <p:pic>
        <p:nvPicPr>
          <p:cNvPr id="4" name="Picture 3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696"/>
          <a:stretch/>
        </p:blipFill>
        <p:spPr bwMode="auto">
          <a:xfrm>
            <a:off x="76200" y="9286"/>
            <a:ext cx="818896" cy="95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046"/>
          <a:stretch/>
        </p:blipFill>
        <p:spPr bwMode="auto">
          <a:xfrm>
            <a:off x="933795" y="-13425"/>
            <a:ext cx="774571" cy="100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8786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200" b="1" dirty="0" smtClean="0">
                <a:solidFill>
                  <a:srgbClr val="FFFF00"/>
                </a:solidFill>
                <a:cs typeface="Arial" pitchFamily="34" charset="0"/>
              </a:rPr>
              <a:t>Action Alternatives</a:t>
            </a:r>
            <a:endParaRPr lang="en-US" sz="3200" b="1" dirty="0">
              <a:solidFill>
                <a:srgbClr val="FFFF00"/>
              </a:solidFill>
              <a:cs typeface="Arial" pitchFamily="34" charset="0"/>
            </a:endParaRPr>
          </a:p>
        </p:txBody>
      </p:sp>
      <p:sp>
        <p:nvSpPr>
          <p:cNvPr id="5" name="Text Placeholder 7"/>
          <p:cNvSpPr txBox="1">
            <a:spLocks/>
          </p:cNvSpPr>
          <p:nvPr/>
        </p:nvSpPr>
        <p:spPr>
          <a:xfrm>
            <a:off x="35257" y="1801209"/>
            <a:ext cx="4289424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18288" indent="0" algn="ctr">
              <a:buNone/>
            </a:pPr>
            <a:r>
              <a:rPr lang="en-US" sz="2600" b="1" dirty="0" smtClean="0">
                <a:solidFill>
                  <a:schemeClr val="bg1"/>
                </a:solidFill>
              </a:rPr>
              <a:t>Brodifacoum</a:t>
            </a:r>
            <a:r>
              <a:rPr lang="en-US" sz="2600" b="1" dirty="0">
                <a:solidFill>
                  <a:schemeClr val="bg1"/>
                </a:solidFill>
              </a:rPr>
              <a:t>-</a:t>
            </a:r>
            <a:r>
              <a:rPr lang="en-US" sz="2600" b="1" dirty="0" smtClean="0">
                <a:solidFill>
                  <a:schemeClr val="bg1"/>
                </a:solidFill>
              </a:rPr>
              <a:t>25D </a:t>
            </a:r>
            <a:br>
              <a:rPr lang="en-US" sz="2600" b="1" dirty="0" smtClean="0">
                <a:solidFill>
                  <a:schemeClr val="bg1"/>
                </a:solidFill>
              </a:rPr>
            </a:br>
            <a:r>
              <a:rPr lang="en-US" sz="2600" b="1" dirty="0" smtClean="0">
                <a:solidFill>
                  <a:schemeClr val="bg1"/>
                </a:solidFill>
              </a:rPr>
              <a:t>Conservation</a:t>
            </a:r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6" name="Content Placeholder 8"/>
          <p:cNvSpPr>
            <a:spLocks noGrp="1"/>
          </p:cNvSpPr>
          <p:nvPr>
            <p:ph sz="half" idx="4294967295"/>
          </p:nvPr>
        </p:nvSpPr>
        <p:spPr>
          <a:xfrm>
            <a:off x="256674" y="2819400"/>
            <a:ext cx="4786965" cy="3182754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chemeClr val="bg1"/>
                </a:solidFill>
              </a:rPr>
              <a:t>Highly potent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chemeClr val="bg1"/>
                </a:solidFill>
              </a:rPr>
              <a:t>2 Applications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chemeClr val="bg1"/>
                </a:solidFill>
              </a:rPr>
              <a:t>10-21 days between applications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chemeClr val="bg1"/>
                </a:solidFill>
              </a:rPr>
              <a:t>Single feeding</a:t>
            </a:r>
            <a:endParaRPr lang="en-US" sz="2400" b="1" dirty="0">
              <a:solidFill>
                <a:schemeClr val="bg1"/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en-US" sz="2400" b="1" dirty="0">
                <a:solidFill>
                  <a:schemeClr val="bg1"/>
                </a:solidFill>
              </a:rPr>
              <a:t>T</a:t>
            </a:r>
            <a:r>
              <a:rPr lang="en-US" sz="2400" b="1" dirty="0" smtClean="0">
                <a:solidFill>
                  <a:schemeClr val="bg1"/>
                </a:solidFill>
              </a:rPr>
              <a:t>race amounts in soil after 6 months</a:t>
            </a:r>
          </a:p>
        </p:txBody>
      </p:sp>
      <p:sp>
        <p:nvSpPr>
          <p:cNvPr id="7" name="Text Placeholder 9"/>
          <p:cNvSpPr txBox="1">
            <a:spLocks/>
          </p:cNvSpPr>
          <p:nvPr/>
        </p:nvSpPr>
        <p:spPr>
          <a:xfrm>
            <a:off x="3886200" y="1676400"/>
            <a:ext cx="5181600" cy="639762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18288" indent="0" algn="ctr">
              <a:buNone/>
            </a:pPr>
            <a:r>
              <a:rPr lang="en-US" sz="2600" b="1" dirty="0" smtClean="0">
                <a:solidFill>
                  <a:schemeClr val="bg1"/>
                </a:solidFill>
              </a:rPr>
              <a:t>Diphacinone-D50 </a:t>
            </a:r>
            <a:br>
              <a:rPr lang="en-US" sz="2600" b="1" dirty="0" smtClean="0">
                <a:solidFill>
                  <a:schemeClr val="bg1"/>
                </a:solidFill>
              </a:rPr>
            </a:br>
            <a:r>
              <a:rPr lang="en-US" sz="2600" b="1" dirty="0" smtClean="0">
                <a:solidFill>
                  <a:schemeClr val="bg1"/>
                </a:solidFill>
              </a:rPr>
              <a:t>Conservation</a:t>
            </a:r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8" name="Content Placeholder 10"/>
          <p:cNvSpPr>
            <a:spLocks noGrp="1"/>
          </p:cNvSpPr>
          <p:nvPr>
            <p:ph sz="quarter" idx="4294967295"/>
          </p:nvPr>
        </p:nvSpPr>
        <p:spPr>
          <a:xfrm>
            <a:off x="4953001" y="3048000"/>
            <a:ext cx="4191000" cy="3200400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chemeClr val="bg1"/>
                </a:solidFill>
              </a:rPr>
              <a:t>Low to moderately potent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chemeClr val="bg1"/>
                </a:solidFill>
              </a:rPr>
              <a:t>3 </a:t>
            </a:r>
            <a:r>
              <a:rPr lang="en-US" sz="2400" b="1" dirty="0">
                <a:solidFill>
                  <a:schemeClr val="bg1"/>
                </a:solidFill>
              </a:rPr>
              <a:t>Applications </a:t>
            </a:r>
            <a:endParaRPr lang="en-US" sz="2400" b="1" dirty="0" smtClean="0">
              <a:solidFill>
                <a:schemeClr val="bg1"/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chemeClr val="bg1"/>
                </a:solidFill>
              </a:rPr>
              <a:t>7 </a:t>
            </a:r>
            <a:r>
              <a:rPr lang="en-US" sz="2400" b="1" dirty="0">
                <a:solidFill>
                  <a:schemeClr val="bg1"/>
                </a:solidFill>
              </a:rPr>
              <a:t>days between </a:t>
            </a:r>
            <a:r>
              <a:rPr lang="en-US" sz="2400" b="1" dirty="0" smtClean="0">
                <a:solidFill>
                  <a:schemeClr val="bg1"/>
                </a:solidFill>
              </a:rPr>
              <a:t>applications</a:t>
            </a:r>
            <a:endParaRPr lang="en-US" sz="2400" b="1" dirty="0">
              <a:solidFill>
                <a:schemeClr val="bg1"/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chemeClr val="bg1"/>
                </a:solidFill>
              </a:rPr>
              <a:t>Multiple, continuous feedings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chemeClr val="bg1"/>
                </a:solidFill>
              </a:rPr>
              <a:t>Undetectable in soil after 2 months</a:t>
            </a:r>
          </a:p>
        </p:txBody>
      </p:sp>
      <p:pic>
        <p:nvPicPr>
          <p:cNvPr id="9" name="Picture 8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696"/>
          <a:stretch/>
        </p:blipFill>
        <p:spPr bwMode="auto">
          <a:xfrm>
            <a:off x="0" y="9286"/>
            <a:ext cx="818896" cy="95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046"/>
          <a:stretch/>
        </p:blipFill>
        <p:spPr bwMode="auto">
          <a:xfrm>
            <a:off x="762000" y="0"/>
            <a:ext cx="774571" cy="100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2538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200" b="1" dirty="0" smtClean="0">
                <a:solidFill>
                  <a:srgbClr val="FFFF00"/>
                </a:solidFill>
                <a:cs typeface="Arial" pitchFamily="34" charset="0"/>
              </a:rPr>
              <a:t>Action Alternatives</a:t>
            </a:r>
            <a:endParaRPr lang="en-US" sz="3200" b="1" dirty="0">
              <a:solidFill>
                <a:srgbClr val="FFFF00"/>
              </a:solidFill>
              <a:cs typeface="Arial" pitchFamily="34" charset="0"/>
            </a:endParaRPr>
          </a:p>
        </p:txBody>
      </p:sp>
      <p:sp>
        <p:nvSpPr>
          <p:cNvPr id="5" name="Text Placeholder 7"/>
          <p:cNvSpPr txBox="1">
            <a:spLocks/>
          </p:cNvSpPr>
          <p:nvPr/>
        </p:nvSpPr>
        <p:spPr>
          <a:xfrm>
            <a:off x="35257" y="1801209"/>
            <a:ext cx="4289424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18288" indent="0" algn="ctr">
              <a:buNone/>
            </a:pPr>
            <a:r>
              <a:rPr lang="en-US" sz="2600" b="1" dirty="0" smtClean="0">
                <a:solidFill>
                  <a:schemeClr val="bg1"/>
                </a:solidFill>
              </a:rPr>
              <a:t>Brodifacoum</a:t>
            </a:r>
            <a:r>
              <a:rPr lang="en-US" sz="2600" b="1" dirty="0">
                <a:solidFill>
                  <a:schemeClr val="bg1"/>
                </a:solidFill>
              </a:rPr>
              <a:t>-</a:t>
            </a:r>
            <a:r>
              <a:rPr lang="en-US" sz="2600" b="1" dirty="0" smtClean="0">
                <a:solidFill>
                  <a:schemeClr val="bg1"/>
                </a:solidFill>
              </a:rPr>
              <a:t>25D </a:t>
            </a:r>
            <a:br>
              <a:rPr lang="en-US" sz="2600" b="1" dirty="0" smtClean="0">
                <a:solidFill>
                  <a:schemeClr val="bg1"/>
                </a:solidFill>
              </a:rPr>
            </a:br>
            <a:r>
              <a:rPr lang="en-US" sz="2600" b="1" dirty="0" smtClean="0">
                <a:solidFill>
                  <a:schemeClr val="bg1"/>
                </a:solidFill>
              </a:rPr>
              <a:t>Conservation</a:t>
            </a:r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6" name="Content Placeholder 8"/>
          <p:cNvSpPr>
            <a:spLocks noGrp="1"/>
          </p:cNvSpPr>
          <p:nvPr>
            <p:ph sz="half" idx="4294967295"/>
          </p:nvPr>
        </p:nvSpPr>
        <p:spPr>
          <a:xfrm>
            <a:off x="256674" y="2819400"/>
            <a:ext cx="4786965" cy="3182754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rgbClr val="FFFF00"/>
                </a:solidFill>
              </a:rPr>
              <a:t>Highly potent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chemeClr val="bg1">
                    <a:lumMod val="75000"/>
                  </a:schemeClr>
                </a:solidFill>
              </a:rPr>
              <a:t>2 Applications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chemeClr val="bg1">
                    <a:lumMod val="75000"/>
                  </a:schemeClr>
                </a:solidFill>
              </a:rPr>
              <a:t>10-21 days between applications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chemeClr val="bg1">
                    <a:lumMod val="75000"/>
                  </a:schemeClr>
                </a:solidFill>
              </a:rPr>
              <a:t>Single feeding</a:t>
            </a:r>
            <a:endParaRPr lang="en-US" sz="2400" b="1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en-US" sz="2400" b="1" dirty="0">
                <a:solidFill>
                  <a:schemeClr val="bg1">
                    <a:lumMod val="75000"/>
                  </a:schemeClr>
                </a:solidFill>
              </a:rPr>
              <a:t>T</a:t>
            </a:r>
            <a:r>
              <a:rPr lang="en-US" sz="2400" b="1" dirty="0" smtClean="0">
                <a:solidFill>
                  <a:schemeClr val="bg1">
                    <a:lumMod val="75000"/>
                  </a:schemeClr>
                </a:solidFill>
              </a:rPr>
              <a:t>race amounts in soil after 6 months</a:t>
            </a:r>
          </a:p>
        </p:txBody>
      </p:sp>
      <p:sp>
        <p:nvSpPr>
          <p:cNvPr id="7" name="Text Placeholder 9"/>
          <p:cNvSpPr txBox="1">
            <a:spLocks/>
          </p:cNvSpPr>
          <p:nvPr/>
        </p:nvSpPr>
        <p:spPr>
          <a:xfrm>
            <a:off x="3886200" y="1676400"/>
            <a:ext cx="5181600" cy="639762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18288" indent="0" algn="ctr">
              <a:buNone/>
            </a:pPr>
            <a:r>
              <a:rPr lang="en-US" sz="2600" b="1" dirty="0" smtClean="0">
                <a:solidFill>
                  <a:schemeClr val="bg1"/>
                </a:solidFill>
              </a:rPr>
              <a:t>Diphacinone-D50 </a:t>
            </a:r>
            <a:br>
              <a:rPr lang="en-US" sz="2600" b="1" dirty="0" smtClean="0">
                <a:solidFill>
                  <a:schemeClr val="bg1"/>
                </a:solidFill>
              </a:rPr>
            </a:br>
            <a:r>
              <a:rPr lang="en-US" sz="2600" b="1" dirty="0" smtClean="0">
                <a:solidFill>
                  <a:schemeClr val="bg1"/>
                </a:solidFill>
              </a:rPr>
              <a:t>Conservation</a:t>
            </a:r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8" name="Content Placeholder 10"/>
          <p:cNvSpPr>
            <a:spLocks noGrp="1"/>
          </p:cNvSpPr>
          <p:nvPr>
            <p:ph sz="quarter" idx="4294967295"/>
          </p:nvPr>
        </p:nvSpPr>
        <p:spPr>
          <a:xfrm>
            <a:off x="4953001" y="3048000"/>
            <a:ext cx="4191000" cy="3200400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rgbClr val="FFFF00"/>
                </a:solidFill>
              </a:rPr>
              <a:t>Low to moderately potent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chemeClr val="bg1">
                    <a:lumMod val="75000"/>
                  </a:schemeClr>
                </a:solidFill>
              </a:rPr>
              <a:t>3 </a:t>
            </a:r>
            <a:r>
              <a:rPr lang="en-US" sz="2400" b="1" dirty="0">
                <a:solidFill>
                  <a:schemeClr val="bg1">
                    <a:lumMod val="75000"/>
                  </a:schemeClr>
                </a:solidFill>
              </a:rPr>
              <a:t>Applications </a:t>
            </a:r>
            <a:endParaRPr lang="en-US" sz="2400" b="1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chemeClr val="bg1">
                    <a:lumMod val="75000"/>
                  </a:schemeClr>
                </a:solidFill>
              </a:rPr>
              <a:t>7 </a:t>
            </a:r>
            <a:r>
              <a:rPr lang="en-US" sz="2400" b="1" dirty="0">
                <a:solidFill>
                  <a:schemeClr val="bg1">
                    <a:lumMod val="75000"/>
                  </a:schemeClr>
                </a:solidFill>
              </a:rPr>
              <a:t>days between </a:t>
            </a:r>
            <a:r>
              <a:rPr lang="en-US" sz="2400" b="1" dirty="0" smtClean="0">
                <a:solidFill>
                  <a:schemeClr val="bg1">
                    <a:lumMod val="75000"/>
                  </a:schemeClr>
                </a:solidFill>
              </a:rPr>
              <a:t>applications</a:t>
            </a:r>
            <a:endParaRPr lang="en-US" sz="2400" b="1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chemeClr val="bg1">
                    <a:lumMod val="75000"/>
                  </a:schemeClr>
                </a:solidFill>
              </a:rPr>
              <a:t>Multiple, continuous feedings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chemeClr val="bg1">
                    <a:lumMod val="75000"/>
                  </a:schemeClr>
                </a:solidFill>
              </a:rPr>
              <a:t>Undetectable in soil after 2 months</a:t>
            </a:r>
          </a:p>
        </p:txBody>
      </p:sp>
      <p:pic>
        <p:nvPicPr>
          <p:cNvPr id="9" name="Picture 8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696"/>
          <a:stretch/>
        </p:blipFill>
        <p:spPr bwMode="auto">
          <a:xfrm>
            <a:off x="0" y="9286"/>
            <a:ext cx="818896" cy="95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046"/>
          <a:stretch/>
        </p:blipFill>
        <p:spPr bwMode="auto">
          <a:xfrm>
            <a:off x="762000" y="0"/>
            <a:ext cx="774571" cy="100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9772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200" b="1" dirty="0" smtClean="0">
                <a:solidFill>
                  <a:srgbClr val="FFFF00"/>
                </a:solidFill>
                <a:cs typeface="Arial" pitchFamily="34" charset="0"/>
              </a:rPr>
              <a:t>Action Alternatives</a:t>
            </a:r>
            <a:endParaRPr lang="en-US" sz="3200" b="1" dirty="0">
              <a:solidFill>
                <a:srgbClr val="FFFF00"/>
              </a:solidFill>
              <a:cs typeface="Arial" pitchFamily="34" charset="0"/>
            </a:endParaRPr>
          </a:p>
        </p:txBody>
      </p:sp>
      <p:sp>
        <p:nvSpPr>
          <p:cNvPr id="5" name="Text Placeholder 7"/>
          <p:cNvSpPr txBox="1">
            <a:spLocks/>
          </p:cNvSpPr>
          <p:nvPr/>
        </p:nvSpPr>
        <p:spPr>
          <a:xfrm>
            <a:off x="35257" y="1801209"/>
            <a:ext cx="4289424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18288" indent="0" algn="ctr">
              <a:buNone/>
            </a:pPr>
            <a:r>
              <a:rPr lang="en-US" sz="2600" b="1" dirty="0" smtClean="0">
                <a:solidFill>
                  <a:schemeClr val="bg1"/>
                </a:solidFill>
              </a:rPr>
              <a:t>Brodifacoum</a:t>
            </a:r>
            <a:r>
              <a:rPr lang="en-US" sz="2600" b="1" dirty="0">
                <a:solidFill>
                  <a:schemeClr val="bg1"/>
                </a:solidFill>
              </a:rPr>
              <a:t>-</a:t>
            </a:r>
            <a:r>
              <a:rPr lang="en-US" sz="2600" b="1" dirty="0" smtClean="0">
                <a:solidFill>
                  <a:schemeClr val="bg1"/>
                </a:solidFill>
              </a:rPr>
              <a:t>25D </a:t>
            </a:r>
            <a:br>
              <a:rPr lang="en-US" sz="2600" b="1" dirty="0" smtClean="0">
                <a:solidFill>
                  <a:schemeClr val="bg1"/>
                </a:solidFill>
              </a:rPr>
            </a:br>
            <a:r>
              <a:rPr lang="en-US" sz="2600" b="1" dirty="0" smtClean="0">
                <a:solidFill>
                  <a:schemeClr val="bg1"/>
                </a:solidFill>
              </a:rPr>
              <a:t>Conservation</a:t>
            </a:r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6" name="Content Placeholder 8"/>
          <p:cNvSpPr>
            <a:spLocks noGrp="1"/>
          </p:cNvSpPr>
          <p:nvPr>
            <p:ph sz="half" idx="4294967295"/>
          </p:nvPr>
        </p:nvSpPr>
        <p:spPr>
          <a:xfrm>
            <a:off x="256674" y="2819400"/>
            <a:ext cx="4786965" cy="3182754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chemeClr val="bg1">
                    <a:lumMod val="75000"/>
                  </a:schemeClr>
                </a:solidFill>
              </a:rPr>
              <a:t>Highly potent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chemeClr val="bg1">
                    <a:lumMod val="75000"/>
                  </a:schemeClr>
                </a:solidFill>
              </a:rPr>
              <a:t>2 Applications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chemeClr val="bg1">
                    <a:lumMod val="75000"/>
                  </a:schemeClr>
                </a:solidFill>
              </a:rPr>
              <a:t>10-21 days between applications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rgbClr val="FFFF00"/>
                </a:solidFill>
              </a:rPr>
              <a:t>Single feeding</a:t>
            </a:r>
            <a:endParaRPr lang="en-US" sz="2400" b="1" dirty="0">
              <a:solidFill>
                <a:srgbClr val="FFFF00"/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en-US" sz="2400" b="1" dirty="0">
                <a:solidFill>
                  <a:schemeClr val="bg1">
                    <a:lumMod val="75000"/>
                  </a:schemeClr>
                </a:solidFill>
              </a:rPr>
              <a:t>T</a:t>
            </a:r>
            <a:r>
              <a:rPr lang="en-US" sz="2400" b="1" dirty="0" smtClean="0">
                <a:solidFill>
                  <a:schemeClr val="bg1">
                    <a:lumMod val="75000"/>
                  </a:schemeClr>
                </a:solidFill>
              </a:rPr>
              <a:t>race amounts in soil after 6 months</a:t>
            </a:r>
          </a:p>
        </p:txBody>
      </p:sp>
      <p:sp>
        <p:nvSpPr>
          <p:cNvPr id="7" name="Text Placeholder 9"/>
          <p:cNvSpPr txBox="1">
            <a:spLocks/>
          </p:cNvSpPr>
          <p:nvPr/>
        </p:nvSpPr>
        <p:spPr>
          <a:xfrm>
            <a:off x="3886200" y="1676400"/>
            <a:ext cx="5181600" cy="639762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18288" indent="0" algn="ctr">
              <a:buNone/>
            </a:pPr>
            <a:r>
              <a:rPr lang="en-US" sz="2600" b="1" dirty="0" smtClean="0">
                <a:solidFill>
                  <a:schemeClr val="bg1"/>
                </a:solidFill>
              </a:rPr>
              <a:t>Diphacinone-D50 </a:t>
            </a:r>
            <a:br>
              <a:rPr lang="en-US" sz="2600" b="1" dirty="0" smtClean="0">
                <a:solidFill>
                  <a:schemeClr val="bg1"/>
                </a:solidFill>
              </a:rPr>
            </a:br>
            <a:r>
              <a:rPr lang="en-US" sz="2600" b="1" dirty="0" smtClean="0">
                <a:solidFill>
                  <a:schemeClr val="bg1"/>
                </a:solidFill>
              </a:rPr>
              <a:t>Conservation</a:t>
            </a:r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8" name="Content Placeholder 10"/>
          <p:cNvSpPr>
            <a:spLocks noGrp="1"/>
          </p:cNvSpPr>
          <p:nvPr>
            <p:ph sz="quarter" idx="4294967295"/>
          </p:nvPr>
        </p:nvSpPr>
        <p:spPr>
          <a:xfrm>
            <a:off x="4953001" y="3048000"/>
            <a:ext cx="4191000" cy="3200400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chemeClr val="bg1">
                    <a:lumMod val="75000"/>
                  </a:schemeClr>
                </a:solidFill>
              </a:rPr>
              <a:t>Low to moderately potent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chemeClr val="bg1">
                    <a:lumMod val="75000"/>
                  </a:schemeClr>
                </a:solidFill>
              </a:rPr>
              <a:t>3 </a:t>
            </a:r>
            <a:r>
              <a:rPr lang="en-US" sz="2400" b="1" dirty="0">
                <a:solidFill>
                  <a:schemeClr val="bg1">
                    <a:lumMod val="75000"/>
                  </a:schemeClr>
                </a:solidFill>
              </a:rPr>
              <a:t>Applications </a:t>
            </a:r>
            <a:endParaRPr lang="en-US" sz="2400" b="1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chemeClr val="bg1">
                    <a:lumMod val="75000"/>
                  </a:schemeClr>
                </a:solidFill>
              </a:rPr>
              <a:t>7 </a:t>
            </a:r>
            <a:r>
              <a:rPr lang="en-US" sz="2400" b="1" dirty="0">
                <a:solidFill>
                  <a:schemeClr val="bg1">
                    <a:lumMod val="75000"/>
                  </a:schemeClr>
                </a:solidFill>
              </a:rPr>
              <a:t>days between </a:t>
            </a:r>
            <a:r>
              <a:rPr lang="en-US" sz="2400" b="1" dirty="0" smtClean="0">
                <a:solidFill>
                  <a:schemeClr val="bg1">
                    <a:lumMod val="75000"/>
                  </a:schemeClr>
                </a:solidFill>
              </a:rPr>
              <a:t>applications</a:t>
            </a:r>
            <a:endParaRPr lang="en-US" sz="2400" b="1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rgbClr val="FFFF00"/>
                </a:solidFill>
              </a:rPr>
              <a:t>Multiple, continuous feedings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chemeClr val="bg1">
                    <a:lumMod val="75000"/>
                  </a:schemeClr>
                </a:solidFill>
              </a:rPr>
              <a:t>Undetectable in soil after 2 months</a:t>
            </a:r>
          </a:p>
        </p:txBody>
      </p:sp>
      <p:pic>
        <p:nvPicPr>
          <p:cNvPr id="9" name="Picture 8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696"/>
          <a:stretch/>
        </p:blipFill>
        <p:spPr bwMode="auto">
          <a:xfrm>
            <a:off x="0" y="9286"/>
            <a:ext cx="818896" cy="95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046"/>
          <a:stretch/>
        </p:blipFill>
        <p:spPr bwMode="auto">
          <a:xfrm>
            <a:off x="762000" y="0"/>
            <a:ext cx="774571" cy="100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9772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200" b="1" dirty="0" smtClean="0">
                <a:solidFill>
                  <a:srgbClr val="FFFF00"/>
                </a:solidFill>
                <a:cs typeface="Arial" pitchFamily="34" charset="0"/>
              </a:rPr>
              <a:t>Action Alternatives</a:t>
            </a:r>
            <a:endParaRPr lang="en-US" sz="3200" b="1" dirty="0">
              <a:solidFill>
                <a:srgbClr val="FFFF00"/>
              </a:solidFill>
              <a:cs typeface="Arial" pitchFamily="34" charset="0"/>
            </a:endParaRPr>
          </a:p>
        </p:txBody>
      </p:sp>
      <p:sp>
        <p:nvSpPr>
          <p:cNvPr id="5" name="Text Placeholder 7"/>
          <p:cNvSpPr txBox="1">
            <a:spLocks/>
          </p:cNvSpPr>
          <p:nvPr/>
        </p:nvSpPr>
        <p:spPr>
          <a:xfrm>
            <a:off x="35257" y="1801209"/>
            <a:ext cx="4289424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18288" indent="0" algn="ctr">
              <a:buNone/>
            </a:pPr>
            <a:r>
              <a:rPr lang="en-US" sz="2600" b="1" dirty="0" smtClean="0">
                <a:solidFill>
                  <a:schemeClr val="bg1"/>
                </a:solidFill>
              </a:rPr>
              <a:t>Brodifacoum</a:t>
            </a:r>
            <a:r>
              <a:rPr lang="en-US" sz="2600" b="1" dirty="0">
                <a:solidFill>
                  <a:schemeClr val="bg1"/>
                </a:solidFill>
              </a:rPr>
              <a:t>-</a:t>
            </a:r>
            <a:r>
              <a:rPr lang="en-US" sz="2600" b="1" dirty="0" smtClean="0">
                <a:solidFill>
                  <a:schemeClr val="bg1"/>
                </a:solidFill>
              </a:rPr>
              <a:t>25D </a:t>
            </a:r>
            <a:br>
              <a:rPr lang="en-US" sz="2600" b="1" dirty="0" smtClean="0">
                <a:solidFill>
                  <a:schemeClr val="bg1"/>
                </a:solidFill>
              </a:rPr>
            </a:br>
            <a:r>
              <a:rPr lang="en-US" sz="2600" b="1" dirty="0" smtClean="0">
                <a:solidFill>
                  <a:schemeClr val="bg1"/>
                </a:solidFill>
              </a:rPr>
              <a:t>Conservation</a:t>
            </a:r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6" name="Content Placeholder 8"/>
          <p:cNvSpPr>
            <a:spLocks noGrp="1"/>
          </p:cNvSpPr>
          <p:nvPr>
            <p:ph sz="half" idx="4294967295"/>
          </p:nvPr>
        </p:nvSpPr>
        <p:spPr>
          <a:xfrm>
            <a:off x="256674" y="2819400"/>
            <a:ext cx="4786965" cy="3182754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chemeClr val="bg1">
                    <a:lumMod val="75000"/>
                  </a:schemeClr>
                </a:solidFill>
              </a:rPr>
              <a:t>Highly potent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chemeClr val="bg1">
                    <a:lumMod val="75000"/>
                  </a:schemeClr>
                </a:solidFill>
              </a:rPr>
              <a:t>2 Applications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chemeClr val="bg1">
                    <a:lumMod val="75000"/>
                  </a:schemeClr>
                </a:solidFill>
              </a:rPr>
              <a:t>10-21 days between applications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chemeClr val="bg1">
                    <a:lumMod val="75000"/>
                  </a:schemeClr>
                </a:solidFill>
              </a:rPr>
              <a:t>Single feeding</a:t>
            </a:r>
            <a:endParaRPr lang="en-US" sz="2400" b="1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en-US" sz="2400" b="1" dirty="0">
                <a:solidFill>
                  <a:srgbClr val="FFFF00"/>
                </a:solidFill>
              </a:rPr>
              <a:t>T</a:t>
            </a:r>
            <a:r>
              <a:rPr lang="en-US" sz="2400" b="1" dirty="0" smtClean="0">
                <a:solidFill>
                  <a:srgbClr val="FFFF00"/>
                </a:solidFill>
              </a:rPr>
              <a:t>race amounts in soil after 6 months</a:t>
            </a:r>
          </a:p>
        </p:txBody>
      </p:sp>
      <p:sp>
        <p:nvSpPr>
          <p:cNvPr id="7" name="Text Placeholder 9"/>
          <p:cNvSpPr txBox="1">
            <a:spLocks/>
          </p:cNvSpPr>
          <p:nvPr/>
        </p:nvSpPr>
        <p:spPr>
          <a:xfrm>
            <a:off x="3886200" y="1676400"/>
            <a:ext cx="5181600" cy="639762"/>
          </a:xfrm>
          <a:prstGeom prst="rect">
            <a:avLst/>
          </a:prstGeom>
        </p:spPr>
        <p:txBody>
          <a:bodyPr>
            <a:no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18288" indent="0" algn="ctr">
              <a:buNone/>
            </a:pPr>
            <a:r>
              <a:rPr lang="en-US" sz="2600" b="1" dirty="0" smtClean="0">
                <a:solidFill>
                  <a:schemeClr val="bg1"/>
                </a:solidFill>
              </a:rPr>
              <a:t>Diphacinone-D50 </a:t>
            </a:r>
            <a:br>
              <a:rPr lang="en-US" sz="2600" b="1" dirty="0" smtClean="0">
                <a:solidFill>
                  <a:schemeClr val="bg1"/>
                </a:solidFill>
              </a:rPr>
            </a:br>
            <a:r>
              <a:rPr lang="en-US" sz="2600" b="1" dirty="0" smtClean="0">
                <a:solidFill>
                  <a:schemeClr val="bg1"/>
                </a:solidFill>
              </a:rPr>
              <a:t>Conservation</a:t>
            </a:r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8" name="Content Placeholder 10"/>
          <p:cNvSpPr>
            <a:spLocks noGrp="1"/>
          </p:cNvSpPr>
          <p:nvPr>
            <p:ph sz="quarter" idx="4294967295"/>
          </p:nvPr>
        </p:nvSpPr>
        <p:spPr>
          <a:xfrm>
            <a:off x="4953001" y="3048000"/>
            <a:ext cx="4191000" cy="3200400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chemeClr val="bg1">
                    <a:lumMod val="75000"/>
                  </a:schemeClr>
                </a:solidFill>
              </a:rPr>
              <a:t>Low to moderately potent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chemeClr val="bg1">
                    <a:lumMod val="75000"/>
                  </a:schemeClr>
                </a:solidFill>
              </a:rPr>
              <a:t>3 </a:t>
            </a:r>
            <a:r>
              <a:rPr lang="en-US" sz="2400" b="1" dirty="0">
                <a:solidFill>
                  <a:schemeClr val="bg1">
                    <a:lumMod val="75000"/>
                  </a:schemeClr>
                </a:solidFill>
              </a:rPr>
              <a:t>Applications </a:t>
            </a:r>
            <a:endParaRPr lang="en-US" sz="2400" b="1" dirty="0" smtClean="0">
              <a:solidFill>
                <a:schemeClr val="bg1">
                  <a:lumMod val="75000"/>
                </a:schemeClr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chemeClr val="bg1">
                    <a:lumMod val="75000"/>
                  </a:schemeClr>
                </a:solidFill>
              </a:rPr>
              <a:t>7 </a:t>
            </a:r>
            <a:r>
              <a:rPr lang="en-US" sz="2400" b="1" dirty="0">
                <a:solidFill>
                  <a:schemeClr val="bg1">
                    <a:lumMod val="75000"/>
                  </a:schemeClr>
                </a:solidFill>
              </a:rPr>
              <a:t>days between </a:t>
            </a:r>
            <a:r>
              <a:rPr lang="en-US" sz="2400" b="1" dirty="0" smtClean="0">
                <a:solidFill>
                  <a:schemeClr val="bg1">
                    <a:lumMod val="75000"/>
                  </a:schemeClr>
                </a:solidFill>
              </a:rPr>
              <a:t>applications</a:t>
            </a:r>
            <a:endParaRPr lang="en-US" sz="2400" b="1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chemeClr val="bg1">
                    <a:lumMod val="75000"/>
                  </a:schemeClr>
                </a:solidFill>
              </a:rPr>
              <a:t>Multiple, continuous feedings</a:t>
            </a:r>
          </a:p>
          <a:p>
            <a:pPr>
              <a:buFont typeface="Courier New" pitchFamily="49" charset="0"/>
              <a:buChar char="o"/>
            </a:pPr>
            <a:r>
              <a:rPr lang="en-US" sz="2400" b="1" dirty="0" smtClean="0">
                <a:solidFill>
                  <a:srgbClr val="FFFF00"/>
                </a:solidFill>
              </a:rPr>
              <a:t>Undetectable in soil after 2 months</a:t>
            </a:r>
          </a:p>
        </p:txBody>
      </p:sp>
      <p:pic>
        <p:nvPicPr>
          <p:cNvPr id="9" name="Picture 8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696"/>
          <a:stretch/>
        </p:blipFill>
        <p:spPr bwMode="auto">
          <a:xfrm>
            <a:off x="0" y="9286"/>
            <a:ext cx="818896" cy="95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046"/>
          <a:stretch/>
        </p:blipFill>
        <p:spPr bwMode="auto">
          <a:xfrm>
            <a:off x="762000" y="0"/>
            <a:ext cx="774571" cy="100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9772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Galapagos\DSC_633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6370" y="0"/>
            <a:ext cx="1021717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 descr="122-2282_IM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2400" y="2362200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header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04800" y="1295400"/>
            <a:ext cx="1514141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344273"/>
            <a:ext cx="1261319" cy="865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890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524000"/>
            <a:ext cx="7696200" cy="4800600"/>
          </a:xfrm>
        </p:spPr>
        <p:txBody>
          <a:bodyPr>
            <a:noAutofit/>
          </a:bodyPr>
          <a:lstStyle/>
          <a:p>
            <a:pPr>
              <a:buSzPct val="100000"/>
              <a:buFont typeface="Arial" pitchFamily="34" charset="0"/>
              <a:buChar char="•"/>
            </a:pPr>
            <a:r>
              <a:rPr lang="en-US" sz="2200" b="1" dirty="0" smtClean="0">
                <a:solidFill>
                  <a:schemeClr val="bg1"/>
                </a:solidFill>
              </a:rPr>
              <a:t>Project Feasibility and Non-target Risk Trial</a:t>
            </a:r>
          </a:p>
          <a:p>
            <a:pPr>
              <a:buSzPct val="100000"/>
              <a:buFont typeface="Arial" pitchFamily="34" charset="0"/>
              <a:buChar char="•"/>
            </a:pPr>
            <a:r>
              <a:rPr lang="en-US" sz="2200" b="1" dirty="0" smtClean="0">
                <a:solidFill>
                  <a:schemeClr val="bg1"/>
                </a:solidFill>
              </a:rPr>
              <a:t>Alternatives Selection Process</a:t>
            </a:r>
          </a:p>
          <a:p>
            <a:pPr>
              <a:buSzPct val="100000"/>
              <a:buFont typeface="Arial" pitchFamily="34" charset="0"/>
              <a:buChar char="•"/>
            </a:pPr>
            <a:r>
              <a:rPr lang="en-US" sz="2200" b="1" dirty="0" smtClean="0">
                <a:solidFill>
                  <a:schemeClr val="bg1"/>
                </a:solidFill>
              </a:rPr>
              <a:t>Bait Degradation Trial</a:t>
            </a:r>
          </a:p>
          <a:p>
            <a:pPr>
              <a:buSzPct val="100000"/>
              <a:buFont typeface="Arial" pitchFamily="34" charset="0"/>
              <a:buChar char="•"/>
            </a:pPr>
            <a:r>
              <a:rPr lang="en-US" sz="2200" b="1" dirty="0" smtClean="0">
                <a:solidFill>
                  <a:schemeClr val="bg1"/>
                </a:solidFill>
              </a:rPr>
              <a:t>Gull </a:t>
            </a:r>
            <a:r>
              <a:rPr lang="en-US" sz="2200" b="1" dirty="0">
                <a:solidFill>
                  <a:schemeClr val="bg1"/>
                </a:solidFill>
              </a:rPr>
              <a:t>H</a:t>
            </a:r>
            <a:r>
              <a:rPr lang="en-US" sz="2200" b="1" dirty="0" smtClean="0">
                <a:solidFill>
                  <a:schemeClr val="bg1"/>
                </a:solidFill>
              </a:rPr>
              <a:t>azing Trial</a:t>
            </a:r>
          </a:p>
          <a:p>
            <a:pPr>
              <a:buSzPct val="100000"/>
              <a:buFont typeface="Arial" pitchFamily="34" charset="0"/>
              <a:buChar char="•"/>
            </a:pPr>
            <a:r>
              <a:rPr lang="en-US" sz="2200" b="1" dirty="0" smtClean="0">
                <a:solidFill>
                  <a:schemeClr val="bg1"/>
                </a:solidFill>
              </a:rPr>
              <a:t>Western Gull Risk Assessment</a:t>
            </a:r>
          </a:p>
          <a:p>
            <a:pPr>
              <a:buSzPct val="100000"/>
              <a:buFont typeface="Arial" pitchFamily="34" charset="0"/>
              <a:buChar char="•"/>
            </a:pPr>
            <a:r>
              <a:rPr lang="en-US" sz="2200" b="1" dirty="0" smtClean="0">
                <a:solidFill>
                  <a:schemeClr val="bg1"/>
                </a:solidFill>
              </a:rPr>
              <a:t>Western Gull Population Viability Analysis</a:t>
            </a:r>
          </a:p>
          <a:p>
            <a:pPr>
              <a:buSzPct val="100000"/>
              <a:buFont typeface="Arial" pitchFamily="34" charset="0"/>
              <a:buChar char="•"/>
            </a:pPr>
            <a:r>
              <a:rPr lang="en-US" sz="2200" b="1" dirty="0" smtClean="0">
                <a:solidFill>
                  <a:schemeClr val="bg1"/>
                </a:solidFill>
              </a:rPr>
              <a:t>Impacts of Mice and Burrowing Owls on Ashy Storm-Petrels</a:t>
            </a:r>
          </a:p>
          <a:p>
            <a:pPr>
              <a:buSzPct val="100000"/>
              <a:buFont typeface="Arial" pitchFamily="34" charset="0"/>
              <a:buChar char="•"/>
            </a:pPr>
            <a:r>
              <a:rPr lang="en-US" sz="2200" b="1" dirty="0" err="1" smtClean="0">
                <a:solidFill>
                  <a:schemeClr val="bg1"/>
                </a:solidFill>
              </a:rPr>
              <a:t>Farallon</a:t>
            </a:r>
            <a:r>
              <a:rPr lang="en-US" sz="2200" b="1" dirty="0" smtClean="0">
                <a:solidFill>
                  <a:schemeClr val="bg1"/>
                </a:solidFill>
              </a:rPr>
              <a:t> House Mouse Diet</a:t>
            </a:r>
          </a:p>
          <a:p>
            <a:pPr>
              <a:buSzPct val="100000"/>
              <a:buFont typeface="Arial" pitchFamily="34" charset="0"/>
              <a:buChar char="•"/>
            </a:pPr>
            <a:r>
              <a:rPr lang="en-US" sz="2200" b="1" dirty="0" err="1" smtClean="0">
                <a:solidFill>
                  <a:schemeClr val="bg1"/>
                </a:solidFill>
              </a:rPr>
              <a:t>Farallon</a:t>
            </a:r>
            <a:r>
              <a:rPr lang="en-US" sz="2200" b="1" dirty="0" smtClean="0">
                <a:solidFill>
                  <a:schemeClr val="bg1"/>
                </a:solidFill>
              </a:rPr>
              <a:t> burrowing owl diet</a:t>
            </a:r>
          </a:p>
          <a:p>
            <a:pPr>
              <a:buSzPct val="100000"/>
              <a:buFont typeface="Arial" pitchFamily="34" charset="0"/>
              <a:buChar char="•"/>
            </a:pPr>
            <a:r>
              <a:rPr lang="en-US" sz="2200" b="1" dirty="0">
                <a:solidFill>
                  <a:schemeClr val="bg1"/>
                </a:solidFill>
              </a:rPr>
              <a:t>Wilderness Act Minimum Requirements Analysis</a:t>
            </a:r>
          </a:p>
          <a:p>
            <a:pPr>
              <a:buSzPct val="100000"/>
              <a:buFont typeface="Arial" pitchFamily="34" charset="0"/>
              <a:buChar char="•"/>
            </a:pPr>
            <a:r>
              <a:rPr lang="en-US" sz="2200" b="1" dirty="0" smtClean="0">
                <a:solidFill>
                  <a:schemeClr val="bg1"/>
                </a:solidFill>
              </a:rPr>
              <a:t>Impacts of Rodenticides to Arboreal Salamanders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3100" y="533400"/>
            <a:ext cx="4686300" cy="794985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solidFill>
                  <a:srgbClr val="FFFF00"/>
                </a:solidFill>
                <a:effectLst/>
                <a:latin typeface="+mn-lt"/>
              </a:rPr>
              <a:t>Decision Support Tools</a:t>
            </a:r>
            <a:endParaRPr lang="en-US" sz="3200" b="1" dirty="0">
              <a:solidFill>
                <a:srgbClr val="FFFF00"/>
              </a:solidFill>
              <a:effectLst/>
              <a:latin typeface="+mn-lt"/>
            </a:endParaRPr>
          </a:p>
        </p:txBody>
      </p:sp>
      <p:pic>
        <p:nvPicPr>
          <p:cNvPr id="4" name="Picture 3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696"/>
          <a:stretch/>
        </p:blipFill>
        <p:spPr bwMode="auto">
          <a:xfrm>
            <a:off x="76200" y="9286"/>
            <a:ext cx="818896" cy="95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046"/>
          <a:stretch/>
        </p:blipFill>
        <p:spPr bwMode="auto">
          <a:xfrm>
            <a:off x="933795" y="-13425"/>
            <a:ext cx="774571" cy="100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557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124112" y="2719318"/>
            <a:ext cx="1587294" cy="3529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2000"/>
              </a:lnSpc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Gull hazing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40005" y="2175739"/>
            <a:ext cx="2071401" cy="3529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2000"/>
              </a:lnSpc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Seasonal timing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11628" y="3237597"/>
            <a:ext cx="2699778" cy="3529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2000"/>
              </a:lnSpc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Capture birds of prey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28640" y="3821071"/>
            <a:ext cx="2656496" cy="3529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2000"/>
              </a:lnSpc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Capture salamanders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96961" y="5057218"/>
            <a:ext cx="2085827" cy="3529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2000"/>
              </a:lnSpc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Carcass removal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7057" y="1234808"/>
            <a:ext cx="3986343" cy="919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Minimizing non-target impacts</a:t>
            </a:r>
            <a:endParaRPr lang="en-US" sz="3200" b="0" dirty="0">
              <a:ln w="3175">
                <a:solidFill>
                  <a:schemeClr val="tx1">
                    <a:lumMod val="9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1614" y="4343538"/>
            <a:ext cx="3238386" cy="6094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2000"/>
              </a:lnSpc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Precision bait application </a:t>
            </a:r>
          </a:p>
          <a:p>
            <a:pPr algn="r">
              <a:lnSpc>
                <a:spcPts val="2000"/>
              </a:lnSpc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(marine environment)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7406" y="5562600"/>
            <a:ext cx="3533340" cy="6094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2000"/>
              </a:lnSpc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Monitoring and contingency</a:t>
            </a:r>
          </a:p>
          <a:p>
            <a:pPr algn="r">
              <a:lnSpc>
                <a:spcPts val="2000"/>
              </a:lnSpc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plans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Picture 3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696"/>
          <a:stretch/>
        </p:blipFill>
        <p:spPr bwMode="auto">
          <a:xfrm>
            <a:off x="76200" y="9286"/>
            <a:ext cx="818896" cy="95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046"/>
          <a:stretch/>
        </p:blipFill>
        <p:spPr bwMode="auto">
          <a:xfrm>
            <a:off x="933795" y="-13425"/>
            <a:ext cx="774571" cy="100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77211" y="376367"/>
            <a:ext cx="2971800" cy="20576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Picture 8" descr="wegu copy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421708" y="2572887"/>
            <a:ext cx="1985914" cy="2035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Picture 7" descr="24_cb222_2jan07_5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207248" y="4800600"/>
            <a:ext cx="2207417" cy="17603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Picture 20" descr="http://naturearts.com/wallpaper/images/burrowing-owl-1.jp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03217" y="4800600"/>
            <a:ext cx="2352289" cy="1764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0371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914400" y="457200"/>
            <a:ext cx="8229600" cy="8382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Project Communications to Date</a:t>
            </a:r>
            <a:endParaRPr lang="en-US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33400" y="1524000"/>
            <a:ext cx="8001000" cy="465290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en-US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Public </a:t>
            </a:r>
            <a:r>
              <a:rPr 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Scoping </a:t>
            </a:r>
            <a:r>
              <a:rPr lang="en-US" sz="2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Mtgs</a:t>
            </a:r>
            <a:r>
              <a:rPr lang="en-US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 (2008) and EIS (2011)</a:t>
            </a:r>
          </a:p>
          <a:p>
            <a:pPr>
              <a:spcBef>
                <a:spcPts val="1200"/>
              </a:spcBef>
            </a:pPr>
            <a:r>
              <a:rPr 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Interagency scoping </a:t>
            </a:r>
            <a:r>
              <a:rPr lang="en-US" sz="2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mtg</a:t>
            </a:r>
            <a:r>
              <a:rPr lang="en-US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(2011)</a:t>
            </a:r>
          </a:p>
          <a:p>
            <a:pPr>
              <a:spcBef>
                <a:spcPts val="1200"/>
              </a:spcBef>
            </a:pPr>
            <a:r>
              <a:rPr 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Public Comment </a:t>
            </a:r>
            <a:r>
              <a:rPr lang="en-US" sz="2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Mtg</a:t>
            </a:r>
            <a:r>
              <a:rPr 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Draft </a:t>
            </a:r>
            <a:r>
              <a:rPr lang="en-US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EIS </a:t>
            </a:r>
            <a:r>
              <a:rPr 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(2013)</a:t>
            </a:r>
          </a:p>
          <a:p>
            <a:pPr>
              <a:spcBef>
                <a:spcPts val="1200"/>
              </a:spcBef>
            </a:pPr>
            <a:r>
              <a:rPr lang="en-US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Periodic Inter-Agency Briefings </a:t>
            </a:r>
            <a:endParaRPr lang="en-US" sz="2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Refuge </a:t>
            </a:r>
            <a:r>
              <a:rPr lang="en-US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 Tour </a:t>
            </a:r>
            <a:r>
              <a:rPr 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(2011)</a:t>
            </a:r>
          </a:p>
          <a:p>
            <a:pPr>
              <a:spcBef>
                <a:spcPts val="1200"/>
              </a:spcBef>
            </a:pPr>
            <a:r>
              <a:rPr 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Bay </a:t>
            </a:r>
            <a:r>
              <a:rPr lang="en-US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Area elected </a:t>
            </a:r>
            <a:r>
              <a:rPr 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officials</a:t>
            </a:r>
            <a:endParaRPr lang="en-US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Greater </a:t>
            </a:r>
            <a:r>
              <a:rPr lang="en-US" sz="22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Farallones</a:t>
            </a:r>
            <a:r>
              <a:rPr lang="en-US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National Marine Sanctuary Advisory </a:t>
            </a:r>
            <a:r>
              <a:rPr 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Council</a:t>
            </a:r>
            <a:endParaRPr lang="en-US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Multiple </a:t>
            </a:r>
            <a:r>
              <a:rPr lang="en-US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 interviews by Refuge Complex staff and project partners</a:t>
            </a:r>
          </a:p>
        </p:txBody>
      </p:sp>
      <p:pic>
        <p:nvPicPr>
          <p:cNvPr id="4" name="Picture 3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696"/>
          <a:stretch/>
        </p:blipFill>
        <p:spPr bwMode="auto">
          <a:xfrm>
            <a:off x="76200" y="9286"/>
            <a:ext cx="818896" cy="95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046"/>
          <a:stretch/>
        </p:blipFill>
        <p:spPr bwMode="auto">
          <a:xfrm>
            <a:off x="933795" y="-13425"/>
            <a:ext cx="774571" cy="100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0325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914400" y="457200"/>
            <a:ext cx="8229600" cy="8382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Project Communications to Date</a:t>
            </a:r>
            <a:endParaRPr lang="en-US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33400" y="1524000"/>
            <a:ext cx="8001000" cy="465290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US" sz="22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en-US" sz="22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Public </a:t>
            </a:r>
            <a:r>
              <a:rPr lang="en-US" sz="22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Scoping </a:t>
            </a:r>
            <a:r>
              <a:rPr lang="en-US" sz="2200" b="1" dirty="0" err="1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Mtgs</a:t>
            </a:r>
            <a:r>
              <a:rPr lang="en-US" sz="22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22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 (2008) and EIS (2011)</a:t>
            </a:r>
          </a:p>
          <a:p>
            <a:pPr>
              <a:spcBef>
                <a:spcPts val="1200"/>
              </a:spcBef>
            </a:pPr>
            <a:r>
              <a:rPr lang="en-US" sz="22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Interagency scoping </a:t>
            </a:r>
            <a:r>
              <a:rPr lang="en-US" sz="2200" b="1" dirty="0" err="1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mtg</a:t>
            </a:r>
            <a:r>
              <a:rPr lang="en-US" sz="22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2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(2011)</a:t>
            </a:r>
          </a:p>
          <a:p>
            <a:pPr>
              <a:spcBef>
                <a:spcPts val="1200"/>
              </a:spcBef>
            </a:pPr>
            <a:r>
              <a:rPr lang="en-US" sz="22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Public Comment </a:t>
            </a:r>
            <a:r>
              <a:rPr lang="en-US" sz="2200" b="1" dirty="0" err="1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Mtg</a:t>
            </a:r>
            <a:r>
              <a:rPr lang="en-US" sz="22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Draft </a:t>
            </a:r>
            <a:r>
              <a:rPr lang="en-US" sz="22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EIS </a:t>
            </a:r>
            <a:r>
              <a:rPr lang="en-US" sz="22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(2013)</a:t>
            </a:r>
          </a:p>
          <a:p>
            <a:pPr>
              <a:spcBef>
                <a:spcPts val="1200"/>
              </a:spcBef>
            </a:pPr>
            <a:r>
              <a:rPr lang="en-US" sz="22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Periodic Inter-Agency Briefings </a:t>
            </a:r>
            <a:endParaRPr lang="en-US" sz="2200" b="1" dirty="0" smtClean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en-US" sz="22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Refuge </a:t>
            </a:r>
            <a:r>
              <a:rPr lang="en-US" sz="22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 Tour </a:t>
            </a:r>
            <a:r>
              <a:rPr lang="en-US" sz="22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(2011)</a:t>
            </a:r>
          </a:p>
          <a:p>
            <a:pPr>
              <a:spcBef>
                <a:spcPts val="1200"/>
              </a:spcBef>
            </a:pPr>
            <a:r>
              <a:rPr lang="en-US" sz="2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Bay </a:t>
            </a:r>
            <a:r>
              <a:rPr lang="en-US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Area elected </a:t>
            </a:r>
            <a:r>
              <a:rPr lang="en-US" sz="2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officials</a:t>
            </a:r>
            <a:endParaRPr lang="en-US" sz="2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en-US" sz="22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Greater </a:t>
            </a:r>
            <a:r>
              <a:rPr lang="en-US" sz="2200" b="1" dirty="0" err="1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Farallones</a:t>
            </a:r>
            <a:r>
              <a:rPr lang="en-US" sz="22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National Marine Sanctuary Advisory </a:t>
            </a:r>
            <a:r>
              <a:rPr lang="en-US" sz="22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Council</a:t>
            </a:r>
            <a:endParaRPr lang="en-US" sz="2200" b="1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en-US" sz="22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Multiple </a:t>
            </a:r>
            <a:r>
              <a:rPr lang="en-US" sz="2200" b="1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 interviews by Refuge Complex staff and project partners</a:t>
            </a:r>
          </a:p>
        </p:txBody>
      </p:sp>
      <p:pic>
        <p:nvPicPr>
          <p:cNvPr id="4" name="Picture 3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696"/>
          <a:stretch/>
        </p:blipFill>
        <p:spPr bwMode="auto">
          <a:xfrm>
            <a:off x="76200" y="9286"/>
            <a:ext cx="818896" cy="95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046"/>
          <a:stretch/>
        </p:blipFill>
        <p:spPr bwMode="auto">
          <a:xfrm>
            <a:off x="933795" y="-13425"/>
            <a:ext cx="774571" cy="100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765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457200" y="457200"/>
            <a:ext cx="8229600" cy="8382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Purpose Statement</a:t>
            </a:r>
            <a:endParaRPr lang="en-US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33400" y="1671696"/>
            <a:ext cx="8001000" cy="465290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4000"/>
              </a:lnSpc>
              <a:spcBef>
                <a:spcPts val="0"/>
              </a:spcBef>
              <a:buNone/>
            </a:pP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purpose of this project is to meet the Service’s management goal of </a:t>
            </a:r>
            <a:r>
              <a:rPr lang="en-US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eradicating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invasive house mice 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 </a:t>
            </a:r>
            <a:r>
              <a:rPr lang="en-US" sz="28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musculus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from 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South </a:t>
            </a:r>
            <a:r>
              <a:rPr lang="en-US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Farallon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Islands 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order to eliminate their negative impacts on the native ecosystem of the </a:t>
            </a: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Farallon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Islands 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National Wildlife Refuge while 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minimizing impacts to non-target resources.</a:t>
            </a:r>
          </a:p>
          <a:p>
            <a:pPr>
              <a:lnSpc>
                <a:spcPts val="4000"/>
              </a:lnSpc>
              <a:spcBef>
                <a:spcPts val="0"/>
              </a:spcBef>
            </a:pPr>
            <a:endParaRPr lang="en-US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lnSpc>
                <a:spcPts val="4000"/>
              </a:lnSpc>
              <a:spcBef>
                <a:spcPts val="0"/>
              </a:spcBef>
              <a:buFont typeface="Arial" charset="0"/>
              <a:buNone/>
            </a:pP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696"/>
          <a:stretch/>
        </p:blipFill>
        <p:spPr bwMode="auto">
          <a:xfrm>
            <a:off x="76200" y="9286"/>
            <a:ext cx="818896" cy="95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046"/>
          <a:stretch/>
        </p:blipFill>
        <p:spPr bwMode="auto">
          <a:xfrm>
            <a:off x="933795" y="-13425"/>
            <a:ext cx="774571" cy="100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8561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3930" y="1156869"/>
            <a:ext cx="80924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 of DEIS Public Comments</a:t>
            </a:r>
          </a:p>
          <a:p>
            <a:pPr algn="ctr"/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(N = 553 correspondences)</a:t>
            </a:r>
            <a:endParaRPr lang="en-US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76200" y="2584409"/>
            <a:ext cx="8915400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spcBef>
                <a:spcPts val="2400"/>
              </a:spcBef>
              <a:buSzPct val="80000"/>
              <a:buFont typeface="Wingdings" panose="05000000000000000000" pitchFamily="2" charset="2"/>
              <a:buChar char="q"/>
            </a:pP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Agency comments: EPA, CDFW, City of SF Environment</a:t>
            </a:r>
          </a:p>
          <a:p>
            <a:pPr marL="914400" lvl="1" indent="-457200">
              <a:spcBef>
                <a:spcPts val="2400"/>
              </a:spcBef>
              <a:buSzPct val="80000"/>
              <a:buFont typeface="Wingdings" panose="05000000000000000000" pitchFamily="2" charset="2"/>
              <a:buChar char="q"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~133 supported an Action Alternative</a:t>
            </a:r>
          </a:p>
          <a:p>
            <a:pPr marL="914400" lvl="1" indent="-457200">
              <a:spcBef>
                <a:spcPts val="2400"/>
              </a:spcBef>
              <a:buSzPct val="80000"/>
              <a:buFont typeface="Wingdings" panose="05000000000000000000" pitchFamily="2" charset="2"/>
              <a:buChar char="q"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~198  supported No Action </a:t>
            </a:r>
          </a:p>
          <a:p>
            <a:pPr marL="1371600" lvl="2" indent="-457200">
              <a:spcBef>
                <a:spcPts val="1200"/>
              </a:spcBef>
              <a:buSzPct val="80000"/>
              <a:buFont typeface="Courier New" panose="02070309020205020404" pitchFamily="49" charset="0"/>
              <a:buChar char="o"/>
            </a:pPr>
            <a:r>
              <a:rPr lang="en-US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Wildcare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petition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371600" lvl="2" indent="-457200">
              <a:spcBef>
                <a:spcPts val="600"/>
              </a:spcBef>
              <a:buSzPct val="80000"/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Change.org petition</a:t>
            </a:r>
          </a:p>
        </p:txBody>
      </p:sp>
      <p:pic>
        <p:nvPicPr>
          <p:cNvPr id="4" name="Picture 3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696"/>
          <a:stretch/>
        </p:blipFill>
        <p:spPr bwMode="auto">
          <a:xfrm>
            <a:off x="76200" y="9286"/>
            <a:ext cx="818896" cy="95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046"/>
          <a:stretch/>
        </p:blipFill>
        <p:spPr bwMode="auto">
          <a:xfrm>
            <a:off x="933795" y="-13425"/>
            <a:ext cx="774571" cy="100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0090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229600" cy="4648200"/>
          </a:xfrm>
        </p:spPr>
        <p:txBody>
          <a:bodyPr>
            <a:normAutofit fontScale="92500" lnSpcReduction="20000"/>
          </a:bodyPr>
          <a:lstStyle/>
          <a:p>
            <a:pPr>
              <a:buSzPct val="80000"/>
              <a:buFont typeface="Wingdings" panose="05000000000000000000" pitchFamily="2" charset="2"/>
              <a:buChar char="q"/>
            </a:pPr>
            <a:r>
              <a:rPr lang="en-US" sz="2600" b="1" dirty="0" smtClean="0">
                <a:solidFill>
                  <a:schemeClr val="bg1"/>
                </a:solidFill>
              </a:rPr>
              <a:t> </a:t>
            </a:r>
            <a:r>
              <a:rPr lang="en-US" sz="2600" b="1" i="1" dirty="0" smtClean="0">
                <a:solidFill>
                  <a:schemeClr val="bg1"/>
                </a:solidFill>
              </a:rPr>
              <a:t>Alternative B: Aerial broadcast of </a:t>
            </a:r>
            <a:r>
              <a:rPr lang="en-US" sz="2600" b="1" i="1" dirty="0">
                <a:solidFill>
                  <a:schemeClr val="bg1"/>
                </a:solidFill>
                <a:cs typeface="Calibri" pitchFamily="34" charset="0"/>
              </a:rPr>
              <a:t>Brodifacoum-25D </a:t>
            </a:r>
            <a:r>
              <a:rPr lang="en-US" sz="2600" b="1" i="1" dirty="0" smtClean="0">
                <a:solidFill>
                  <a:schemeClr val="bg1"/>
                </a:solidFill>
                <a:cs typeface="Calibri" pitchFamily="34" charset="0"/>
              </a:rPr>
              <a:t>Conservation</a:t>
            </a:r>
            <a:r>
              <a:rPr lang="en-US" sz="2600" b="1" dirty="0" smtClean="0">
                <a:solidFill>
                  <a:schemeClr val="bg1"/>
                </a:solidFill>
                <a:cs typeface="Calibri" pitchFamily="34" charset="0"/>
              </a:rPr>
              <a:t>:</a:t>
            </a:r>
          </a:p>
          <a:p>
            <a:pPr lvl="1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Mouse impacts on the South </a:t>
            </a:r>
            <a:r>
              <a:rPr lang="en-US" sz="2400" b="1" dirty="0" err="1" smtClean="0">
                <a:solidFill>
                  <a:schemeClr val="bg1"/>
                </a:solidFill>
              </a:rPr>
              <a:t>Farallon</a:t>
            </a:r>
            <a:r>
              <a:rPr lang="en-US" sz="2400" b="1" dirty="0" smtClean="0">
                <a:solidFill>
                  <a:schemeClr val="bg1"/>
                </a:solidFill>
              </a:rPr>
              <a:t> Islands need to be eliminated;</a:t>
            </a:r>
          </a:p>
          <a:p>
            <a:pPr lvl="1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</a:rPr>
              <a:t>Brodifacoum-25D Conservation has the highest likelihood of eradication success based on other projects in the U.S. and </a:t>
            </a:r>
            <a:r>
              <a:rPr lang="en-US" sz="2400" b="1" dirty="0" smtClean="0">
                <a:solidFill>
                  <a:schemeClr val="bg1"/>
                </a:solidFill>
              </a:rPr>
              <a:t>worldwide;</a:t>
            </a:r>
          </a:p>
          <a:p>
            <a:pPr lvl="1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Alternative </a:t>
            </a:r>
            <a:r>
              <a:rPr lang="en-US" sz="2400" b="1" dirty="0">
                <a:solidFill>
                  <a:schemeClr val="bg1"/>
                </a:solidFill>
              </a:rPr>
              <a:t>C: </a:t>
            </a:r>
            <a:r>
              <a:rPr lang="en-US" sz="2400" b="1" dirty="0" err="1">
                <a:solidFill>
                  <a:schemeClr val="bg1"/>
                </a:solidFill>
              </a:rPr>
              <a:t>Diphacinone</a:t>
            </a:r>
            <a:r>
              <a:rPr lang="en-US" sz="2400" b="1" dirty="0">
                <a:solidFill>
                  <a:schemeClr val="bg1"/>
                </a:solidFill>
              </a:rPr>
              <a:t>, </a:t>
            </a:r>
            <a:r>
              <a:rPr lang="en-US" sz="2400" b="1" dirty="0" smtClean="0">
                <a:solidFill>
                  <a:schemeClr val="bg1"/>
                </a:solidFill>
              </a:rPr>
              <a:t>while </a:t>
            </a:r>
            <a:r>
              <a:rPr lang="en-US" sz="2400" b="1" dirty="0">
                <a:solidFill>
                  <a:schemeClr val="bg1"/>
                </a:solidFill>
              </a:rPr>
              <a:t>less toxic </a:t>
            </a:r>
            <a:r>
              <a:rPr lang="en-US" sz="2400" b="1" dirty="0" smtClean="0">
                <a:solidFill>
                  <a:schemeClr val="bg1"/>
                </a:solidFill>
              </a:rPr>
              <a:t>with lower </a:t>
            </a:r>
            <a:r>
              <a:rPr lang="en-US" sz="2400" b="1" dirty="0">
                <a:solidFill>
                  <a:schemeClr val="bg1"/>
                </a:solidFill>
              </a:rPr>
              <a:t>risk to </a:t>
            </a:r>
            <a:r>
              <a:rPr lang="en-US" sz="2400" b="1" dirty="0" smtClean="0">
                <a:solidFill>
                  <a:schemeClr val="bg1"/>
                </a:solidFill>
              </a:rPr>
              <a:t>non-targets, has </a:t>
            </a:r>
            <a:r>
              <a:rPr lang="en-US" sz="2400" b="1" dirty="0">
                <a:solidFill>
                  <a:schemeClr val="bg1"/>
                </a:solidFill>
              </a:rPr>
              <a:t>a high risk of eradication failure because of its demonstrated lack of palatability to </a:t>
            </a:r>
            <a:r>
              <a:rPr lang="en-US" sz="2400" b="1" dirty="0" smtClean="0">
                <a:solidFill>
                  <a:schemeClr val="bg1"/>
                </a:solidFill>
              </a:rPr>
              <a:t>mice;</a:t>
            </a:r>
          </a:p>
          <a:p>
            <a:pPr lvl="1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</a:rPr>
              <a:t>Proposed </a:t>
            </a:r>
            <a:r>
              <a:rPr lang="en-US" sz="2400" b="1" dirty="0" smtClean="0">
                <a:solidFill>
                  <a:schemeClr val="bg1"/>
                </a:solidFill>
              </a:rPr>
              <a:t>protective </a:t>
            </a:r>
            <a:r>
              <a:rPr lang="en-US" sz="2400" b="1" dirty="0">
                <a:solidFill>
                  <a:schemeClr val="bg1"/>
                </a:solidFill>
              </a:rPr>
              <a:t>measures are expected to reduce impacts to non-targets from </a:t>
            </a:r>
            <a:r>
              <a:rPr lang="en-US" sz="2400" b="1" dirty="0" err="1">
                <a:solidFill>
                  <a:schemeClr val="bg1"/>
                </a:solidFill>
              </a:rPr>
              <a:t>brodificoum</a:t>
            </a:r>
            <a:r>
              <a:rPr lang="en-US" sz="2400" b="1" dirty="0">
                <a:solidFill>
                  <a:schemeClr val="bg1"/>
                </a:solidFill>
              </a:rPr>
              <a:t> to acceptable </a:t>
            </a:r>
            <a:r>
              <a:rPr lang="en-US" sz="2400" b="1" dirty="0" smtClean="0">
                <a:solidFill>
                  <a:schemeClr val="bg1"/>
                </a:solidFill>
              </a:rPr>
              <a:t>levels.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3100" y="533400"/>
            <a:ext cx="6210300" cy="794985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solidFill>
                  <a:srgbClr val="FFFF00"/>
                </a:solidFill>
                <a:effectLst/>
                <a:latin typeface="+mn-lt"/>
              </a:rPr>
              <a:t>Core Team Recommendation for Preferred Alternative</a:t>
            </a:r>
            <a:endParaRPr lang="en-US" sz="3200" b="1" dirty="0">
              <a:solidFill>
                <a:srgbClr val="FFFF00"/>
              </a:solidFill>
              <a:effectLst/>
              <a:latin typeface="+mn-lt"/>
            </a:endParaRPr>
          </a:p>
        </p:txBody>
      </p:sp>
      <p:pic>
        <p:nvPicPr>
          <p:cNvPr id="4" name="Picture 3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696"/>
          <a:stretch/>
        </p:blipFill>
        <p:spPr bwMode="auto">
          <a:xfrm>
            <a:off x="76200" y="9286"/>
            <a:ext cx="818896" cy="95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046"/>
          <a:stretch/>
        </p:blipFill>
        <p:spPr bwMode="auto">
          <a:xfrm>
            <a:off x="933795" y="-13425"/>
            <a:ext cx="774571" cy="100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7864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3" descr="assp anni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76200" y="-374326"/>
            <a:ext cx="10972800" cy="730852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280160" y="381000"/>
            <a:ext cx="8092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*Next Steps</a:t>
            </a:r>
            <a:endParaRPr lang="en-US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1066800"/>
            <a:ext cx="937260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Select Preferred Alternative  (now)</a:t>
            </a:r>
          </a:p>
          <a:p>
            <a:pPr marL="457200" indent="-45720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Finalize EIS (by late 2018)</a:t>
            </a:r>
          </a:p>
          <a:p>
            <a:pPr marL="457200" indent="-45720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Issue Record of 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Decision (by late 2018)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Communications </a:t>
            </a:r>
          </a:p>
          <a:p>
            <a:pPr marL="457200" indent="-457200">
              <a:lnSpc>
                <a:spcPct val="200000"/>
              </a:lnSpc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Acquire Necessary Permits (late 2018-2019)</a:t>
            </a:r>
          </a:p>
          <a:p>
            <a:pPr marL="457200" indent="-4572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Acquire Funding for implementation (2018-2019)</a:t>
            </a:r>
          </a:p>
        </p:txBody>
      </p:sp>
      <p:pic>
        <p:nvPicPr>
          <p:cNvPr id="4" name="Picture 3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696"/>
          <a:stretch/>
        </p:blipFill>
        <p:spPr bwMode="auto">
          <a:xfrm>
            <a:off x="44234" y="12633"/>
            <a:ext cx="818896" cy="95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046"/>
          <a:stretch/>
        </p:blipFill>
        <p:spPr bwMode="auto">
          <a:xfrm>
            <a:off x="901829" y="-10078"/>
            <a:ext cx="774571" cy="100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09600" y="5758934"/>
            <a:ext cx="51876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 Assumes an action alternative is selected.</a:t>
            </a:r>
            <a:endParaRPr lang="en-US" sz="2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4347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57200" y="3810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200" b="1" dirty="0" smtClean="0">
                <a:effectLst/>
                <a:cs typeface="Arial" pitchFamily="34" charset="0"/>
              </a:rPr>
              <a:t>Thank you!</a:t>
            </a:r>
            <a:endParaRPr lang="en-US" sz="3200" b="1" dirty="0">
              <a:effectLst/>
              <a:cs typeface="Arial" pitchFamily="34" charset="0"/>
            </a:endParaRPr>
          </a:p>
        </p:txBody>
      </p:sp>
      <p:pic>
        <p:nvPicPr>
          <p:cNvPr id="5" name="Picture 3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696"/>
          <a:stretch/>
        </p:blipFill>
        <p:spPr bwMode="auto">
          <a:xfrm>
            <a:off x="76200" y="9286"/>
            <a:ext cx="818896" cy="95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046"/>
          <a:stretch/>
        </p:blipFill>
        <p:spPr bwMode="auto">
          <a:xfrm>
            <a:off x="933795" y="-13425"/>
            <a:ext cx="774571" cy="100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565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23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7696200" cy="4648200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2200" b="1" dirty="0" smtClean="0">
                <a:solidFill>
                  <a:schemeClr val="bg1"/>
                </a:solidFill>
              </a:rPr>
              <a:t>Reviewed and addressed recent literature</a:t>
            </a:r>
          </a:p>
          <a:p>
            <a:pPr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2200" b="1" dirty="0" smtClean="0">
                <a:solidFill>
                  <a:schemeClr val="bg1"/>
                </a:solidFill>
              </a:rPr>
              <a:t>Adding section on how lessons learned addressed</a:t>
            </a:r>
          </a:p>
          <a:p>
            <a:pPr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2200" b="1" dirty="0" smtClean="0">
                <a:solidFill>
                  <a:schemeClr val="bg1"/>
                </a:solidFill>
              </a:rPr>
              <a:t>Revising bait application plans</a:t>
            </a:r>
          </a:p>
          <a:p>
            <a:pPr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2200" b="1" dirty="0" smtClean="0">
                <a:solidFill>
                  <a:schemeClr val="bg1"/>
                </a:solidFill>
              </a:rPr>
              <a:t>Addition of contingency plans</a:t>
            </a:r>
          </a:p>
          <a:p>
            <a:pPr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2200" b="1" dirty="0" smtClean="0">
                <a:solidFill>
                  <a:schemeClr val="bg1"/>
                </a:solidFill>
              </a:rPr>
              <a:t>Revising analyses of </a:t>
            </a:r>
            <a:r>
              <a:rPr lang="en-US" sz="2200" b="1" dirty="0" err="1" smtClean="0">
                <a:solidFill>
                  <a:schemeClr val="bg1"/>
                </a:solidFill>
              </a:rPr>
              <a:t>sublethal</a:t>
            </a:r>
            <a:r>
              <a:rPr lang="en-US" sz="2200" b="1" dirty="0" smtClean="0">
                <a:solidFill>
                  <a:schemeClr val="bg1"/>
                </a:solidFill>
              </a:rPr>
              <a:t> effects of rodenticides</a:t>
            </a:r>
          </a:p>
          <a:p>
            <a:pPr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2200" b="1" dirty="0" smtClean="0">
                <a:solidFill>
                  <a:schemeClr val="bg1"/>
                </a:solidFill>
              </a:rPr>
              <a:t>Revising economic analyses for tour boats</a:t>
            </a:r>
          </a:p>
          <a:p>
            <a:pPr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2200" b="1" dirty="0" smtClean="0">
                <a:solidFill>
                  <a:schemeClr val="bg1"/>
                </a:solidFill>
              </a:rPr>
              <a:t>Revising sections on potential impacts to fisheries</a:t>
            </a:r>
          </a:p>
          <a:p>
            <a:pPr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2200" b="1" dirty="0" smtClean="0">
                <a:solidFill>
                  <a:schemeClr val="bg1"/>
                </a:solidFill>
              </a:rPr>
              <a:t>Adding information on salamander toxicology study</a:t>
            </a:r>
          </a:p>
          <a:p>
            <a:pPr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2200" b="1" dirty="0" smtClean="0">
                <a:solidFill>
                  <a:schemeClr val="bg1"/>
                </a:solidFill>
              </a:rPr>
              <a:t>Revised section on implementation monitoring</a:t>
            </a:r>
            <a:endParaRPr lang="en-US" sz="2200" b="1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3100" y="533400"/>
            <a:ext cx="4686300" cy="794985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solidFill>
                  <a:srgbClr val="FFFF00"/>
                </a:solidFill>
                <a:effectLst/>
                <a:latin typeface="+mn-lt"/>
              </a:rPr>
              <a:t>Major Changes for FEIS</a:t>
            </a:r>
            <a:endParaRPr lang="en-US" sz="3200" b="1" dirty="0">
              <a:solidFill>
                <a:srgbClr val="FFFF00"/>
              </a:solidFill>
              <a:effectLst/>
              <a:latin typeface="+mn-lt"/>
            </a:endParaRPr>
          </a:p>
        </p:txBody>
      </p:sp>
      <p:pic>
        <p:nvPicPr>
          <p:cNvPr id="4" name="Picture 3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696"/>
          <a:stretch/>
        </p:blipFill>
        <p:spPr bwMode="auto">
          <a:xfrm>
            <a:off x="76200" y="9286"/>
            <a:ext cx="818896" cy="95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046"/>
          <a:stretch/>
        </p:blipFill>
        <p:spPr bwMode="auto">
          <a:xfrm>
            <a:off x="933795" y="-13425"/>
            <a:ext cx="774571" cy="100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031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3930" y="1085025"/>
            <a:ext cx="8092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</a:rPr>
              <a:t>Summary of Public Comments</a:t>
            </a:r>
            <a:endParaRPr lang="en-US" sz="2800" b="1" dirty="0">
              <a:solidFill>
                <a:srgbClr val="FFFF00"/>
              </a:solidFill>
            </a:endParaRPr>
          </a:p>
        </p:txBody>
      </p:sp>
      <p:sp>
        <p:nvSpPr>
          <p:cNvPr id="4" name="Content Placeholder 4"/>
          <p:cNvSpPr txBox="1">
            <a:spLocks/>
          </p:cNvSpPr>
          <p:nvPr/>
        </p:nvSpPr>
        <p:spPr>
          <a:xfrm>
            <a:off x="304800" y="1905000"/>
            <a:ext cx="8686800" cy="5638800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DEIS lacks objectivity  (contractor is biased)</a:t>
            </a:r>
          </a:p>
          <a:p>
            <a:pPr>
              <a:lnSpc>
                <a:spcPct val="20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DEIS does not describe lessons learned from previous projects</a:t>
            </a:r>
          </a:p>
          <a:p>
            <a:pPr>
              <a:spcBef>
                <a:spcPts val="12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Rodenticide could persist in the island ecosystem for long-term</a:t>
            </a:r>
          </a:p>
          <a:p>
            <a:pPr>
              <a:lnSpc>
                <a:spcPct val="20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The risk to the environment was not properly evaluated</a:t>
            </a:r>
          </a:p>
          <a:p>
            <a:pPr>
              <a:lnSpc>
                <a:spcPct val="20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Threats to gulls have not been properly evaluated</a:t>
            </a:r>
          </a:p>
          <a:p>
            <a:pPr>
              <a:lnSpc>
                <a:spcPct val="20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Gull hazing effectiveness is overestimated</a:t>
            </a:r>
          </a:p>
          <a:p>
            <a:pPr>
              <a:lnSpc>
                <a:spcPct val="20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Economic impacts were not properly evaluated</a:t>
            </a:r>
          </a:p>
          <a:p>
            <a:pPr>
              <a:lnSpc>
                <a:spcPct val="200000"/>
              </a:lnSpc>
              <a:spcBef>
                <a:spcPts val="0"/>
              </a:spcBef>
            </a:pPr>
            <a:endParaRPr lang="en-US" b="1" dirty="0" smtClean="0">
              <a:solidFill>
                <a:schemeClr val="bg1"/>
              </a:solidFill>
            </a:endParaRPr>
          </a:p>
          <a:p>
            <a:pPr>
              <a:lnSpc>
                <a:spcPct val="200000"/>
              </a:lnSpc>
              <a:spcBef>
                <a:spcPts val="0"/>
              </a:spcBef>
            </a:pP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5" name="Picture 3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696"/>
          <a:stretch/>
        </p:blipFill>
        <p:spPr bwMode="auto">
          <a:xfrm>
            <a:off x="76200" y="9286"/>
            <a:ext cx="818896" cy="95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046"/>
          <a:stretch/>
        </p:blipFill>
        <p:spPr bwMode="auto">
          <a:xfrm>
            <a:off x="933795" y="-13425"/>
            <a:ext cx="774571" cy="100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32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3930" y="1143000"/>
            <a:ext cx="8092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 of Public Comments (</a:t>
            </a:r>
            <a:r>
              <a:rPr lang="en-US" sz="28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con’t</a:t>
            </a: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4"/>
          <p:cNvSpPr txBox="1">
            <a:spLocks/>
          </p:cNvSpPr>
          <p:nvPr/>
        </p:nvSpPr>
        <p:spPr>
          <a:xfrm>
            <a:off x="304800" y="1962975"/>
            <a:ext cx="8686800" cy="5638800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Social impacts were not properly evaluated</a:t>
            </a:r>
          </a:p>
          <a:p>
            <a:pPr>
              <a:spcBef>
                <a:spcPts val="12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The bait application plan is not appropriate (supplemental label needed)</a:t>
            </a:r>
          </a:p>
          <a:p>
            <a:pPr>
              <a:lnSpc>
                <a:spcPct val="20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DEIS needs detailed monitoring and mitigation plans</a:t>
            </a:r>
          </a:p>
          <a:p>
            <a:pPr>
              <a:lnSpc>
                <a:spcPct val="20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Anticipated effects rely on predicted outcomes</a:t>
            </a:r>
          </a:p>
          <a:p>
            <a:pPr>
              <a:lnSpc>
                <a:spcPct val="20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b="1" dirty="0" err="1" smtClean="0">
                <a:solidFill>
                  <a:schemeClr val="bg1"/>
                </a:solidFill>
              </a:rPr>
              <a:t>Sublethal</a:t>
            </a:r>
            <a:r>
              <a:rPr lang="en-US" b="1" dirty="0" smtClean="0">
                <a:solidFill>
                  <a:schemeClr val="bg1"/>
                </a:solidFill>
              </a:rPr>
              <a:t> effects were not properly evaluated</a:t>
            </a:r>
          </a:p>
          <a:p>
            <a:pPr>
              <a:spcBef>
                <a:spcPts val="12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Mouse removal is not a guarantee that impacts to petrels will decrease</a:t>
            </a:r>
          </a:p>
          <a:p>
            <a:pPr>
              <a:lnSpc>
                <a:spcPct val="2000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bg1"/>
                </a:solidFill>
              </a:rPr>
              <a:t>Do not use rodenticide to remove invasive mice</a:t>
            </a:r>
          </a:p>
          <a:p>
            <a:pPr>
              <a:lnSpc>
                <a:spcPct val="200000"/>
              </a:lnSpc>
              <a:spcBef>
                <a:spcPts val="0"/>
              </a:spcBef>
            </a:pPr>
            <a:endParaRPr lang="en-US" b="1" dirty="0" smtClean="0">
              <a:solidFill>
                <a:schemeClr val="bg1"/>
              </a:solidFill>
            </a:endParaRPr>
          </a:p>
          <a:p>
            <a:pPr>
              <a:lnSpc>
                <a:spcPct val="200000"/>
              </a:lnSpc>
              <a:spcBef>
                <a:spcPts val="0"/>
              </a:spcBef>
            </a:pP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5" name="Picture 3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696"/>
          <a:stretch/>
        </p:blipFill>
        <p:spPr bwMode="auto">
          <a:xfrm>
            <a:off x="76200" y="9286"/>
            <a:ext cx="818896" cy="95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046"/>
          <a:stretch/>
        </p:blipFill>
        <p:spPr bwMode="auto">
          <a:xfrm>
            <a:off x="933795" y="-13425"/>
            <a:ext cx="774571" cy="100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263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71501" y="9286"/>
            <a:ext cx="10273071" cy="684871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73930" y="1238169"/>
            <a:ext cx="8092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Funding: Implementation &amp; Monitoring</a:t>
            </a: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0" y="1905000"/>
            <a:ext cx="78486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2400" b="1" dirty="0" smtClean="0">
                <a:solidFill>
                  <a:srgbClr val="FFFF00"/>
                </a:solidFill>
              </a:rPr>
              <a:t>Implementation: ~$1.5 million</a:t>
            </a:r>
          </a:p>
          <a:p>
            <a:pPr marL="914400" lvl="1" indent="-457200">
              <a:spcBef>
                <a:spcPts val="600"/>
              </a:spcBef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FFFF00"/>
                </a:solidFill>
              </a:rPr>
              <a:t>Possible sources</a:t>
            </a:r>
          </a:p>
          <a:p>
            <a:pPr marL="1371600" lvl="2" indent="-45720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FFFF00"/>
                </a:solidFill>
              </a:rPr>
              <a:t>NRDAR </a:t>
            </a:r>
            <a:r>
              <a:rPr lang="en-US" sz="2400" b="1" dirty="0" smtClean="0">
                <a:solidFill>
                  <a:srgbClr val="FFFF00"/>
                </a:solidFill>
              </a:rPr>
              <a:t>funds: $173,000 </a:t>
            </a:r>
          </a:p>
          <a:p>
            <a:pPr marL="1371600" lvl="2" indent="-45720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FFFF00"/>
                </a:solidFill>
              </a:rPr>
              <a:t>FWS Large </a:t>
            </a:r>
            <a:r>
              <a:rPr lang="en-US" sz="2400" b="1" dirty="0" err="1">
                <a:solidFill>
                  <a:srgbClr val="FFFF00"/>
                </a:solidFill>
              </a:rPr>
              <a:t>Invasives</a:t>
            </a:r>
            <a:r>
              <a:rPr lang="en-US" sz="2400" b="1" dirty="0">
                <a:solidFill>
                  <a:srgbClr val="FFFF00"/>
                </a:solidFill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</a:rPr>
              <a:t>Fund: $1 million</a:t>
            </a:r>
          </a:p>
          <a:p>
            <a:pPr marL="1371600" lvl="2" indent="-45720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rgbClr val="FFFF00"/>
                </a:solidFill>
              </a:rPr>
              <a:t>????: ~$330,000</a:t>
            </a:r>
            <a:endParaRPr lang="en-US" sz="2400" b="1" dirty="0">
              <a:solidFill>
                <a:srgbClr val="FFFF00"/>
              </a:solidFill>
            </a:endParaRPr>
          </a:p>
          <a:p>
            <a:pPr marL="0" lvl="1" indent="-457200">
              <a:buFont typeface="Arial" panose="020B0604020202020204" pitchFamily="34" charset="0"/>
              <a:buChar char="•"/>
            </a:pPr>
            <a:endParaRPr lang="en-US" sz="2400" b="1" dirty="0" smtClean="0">
              <a:solidFill>
                <a:srgbClr val="FFFF00"/>
              </a:solidFill>
            </a:endParaRPr>
          </a:p>
          <a:p>
            <a:pPr marL="0" lvl="1" indent="-457200">
              <a:buFont typeface="Wingdings" panose="05000000000000000000" pitchFamily="2" charset="2"/>
              <a:buChar char="q"/>
            </a:pPr>
            <a:r>
              <a:rPr lang="en-US" sz="2400" b="1" dirty="0" smtClean="0">
                <a:solidFill>
                  <a:srgbClr val="FFFF00"/>
                </a:solidFill>
              </a:rPr>
              <a:t>Post-eradication monitoring: ~$340,000</a:t>
            </a:r>
            <a:endParaRPr lang="en-US" sz="2400" b="1" dirty="0">
              <a:solidFill>
                <a:srgbClr val="FFFF00"/>
              </a:solidFill>
            </a:endParaRPr>
          </a:p>
        </p:txBody>
      </p:sp>
      <p:pic>
        <p:nvPicPr>
          <p:cNvPr id="4" name="Picture 3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696"/>
          <a:stretch/>
        </p:blipFill>
        <p:spPr bwMode="auto">
          <a:xfrm>
            <a:off x="76200" y="9286"/>
            <a:ext cx="818896" cy="95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046"/>
          <a:stretch/>
        </p:blipFill>
        <p:spPr bwMode="auto">
          <a:xfrm>
            <a:off x="933795" y="-13425"/>
            <a:ext cx="774571" cy="100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556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1151399" y="372155"/>
            <a:ext cx="67561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Partnership Project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62197" y="1591357"/>
            <a:ext cx="63178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U.S. Fish and Wildlife Service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Pacific Southwest Region 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- San Francisco Bay National Wildlife Refuge Complex</a:t>
            </a:r>
          </a:p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- San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Francisco Bay-Delta Fish and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Wildlife Office</a:t>
            </a:r>
          </a:p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- Planning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63765" y="3231979"/>
            <a:ext cx="4294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DOI NRDAR Restoration Support Unit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62197" y="5412593"/>
            <a:ext cx="548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Point Blue Conservation Science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3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696"/>
          <a:stretch/>
        </p:blipFill>
        <p:spPr bwMode="auto">
          <a:xfrm>
            <a:off x="502184" y="1689033"/>
            <a:ext cx="818896" cy="95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046"/>
          <a:stretch/>
        </p:blipFill>
        <p:spPr bwMode="auto">
          <a:xfrm>
            <a:off x="1359779" y="1666322"/>
            <a:ext cx="774571" cy="100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184" y="5382636"/>
            <a:ext cx="1539162" cy="56096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283" y="3124200"/>
            <a:ext cx="2020117" cy="64647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563765" y="4431268"/>
            <a:ext cx="5894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DOI Office of the Solicitor (Pacific Southwest Region)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565" y="413442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11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4370" y="2058412"/>
            <a:ext cx="3200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+mj-lt"/>
              </a:rPr>
              <a:t>Location of the South </a:t>
            </a:r>
            <a:r>
              <a:rPr lang="en-US" b="1" dirty="0" err="1" smtClean="0">
                <a:solidFill>
                  <a:schemeClr val="bg1"/>
                </a:solidFill>
                <a:latin typeface="+mj-lt"/>
              </a:rPr>
              <a:t>Farallon</a:t>
            </a:r>
            <a:r>
              <a:rPr lang="en-US" b="1" dirty="0" smtClean="0">
                <a:solidFill>
                  <a:schemeClr val="bg1"/>
                </a:solidFill>
                <a:latin typeface="+mj-lt"/>
              </a:rPr>
              <a:t> Islands, California</a:t>
            </a:r>
          </a:p>
          <a:p>
            <a:endParaRPr lang="en-US" b="1" dirty="0" smtClean="0">
              <a:solidFill>
                <a:schemeClr val="bg1"/>
              </a:solidFill>
              <a:latin typeface="+mj-lt"/>
            </a:endParaRPr>
          </a:p>
          <a:p>
            <a:r>
              <a:rPr lang="en-US" b="1" dirty="0" smtClean="0">
                <a:solidFill>
                  <a:schemeClr val="bg1"/>
                </a:solidFill>
                <a:latin typeface="+mj-lt"/>
              </a:rPr>
              <a:t>Approx. 30 miles west of San Francisco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267200" y="1219200"/>
            <a:ext cx="4485291" cy="5334000"/>
            <a:chOff x="4267200" y="1219200"/>
            <a:chExt cx="4485291" cy="5334000"/>
          </a:xfrm>
        </p:grpSpPr>
        <p:grpSp>
          <p:nvGrpSpPr>
            <p:cNvPr id="4" name="Group 3"/>
            <p:cNvGrpSpPr/>
            <p:nvPr/>
          </p:nvGrpSpPr>
          <p:grpSpPr>
            <a:xfrm>
              <a:off x="4267200" y="1219200"/>
              <a:ext cx="4485291" cy="5334000"/>
              <a:chOff x="1617663" y="0"/>
              <a:chExt cx="5908675" cy="6858000"/>
            </a:xfrm>
          </p:grpSpPr>
          <p:pic>
            <p:nvPicPr>
              <p:cNvPr id="4098" name="Picture 1"/>
              <p:cNvPicPr>
                <a:picLocks noChangeAspect="1"/>
              </p:cNvPicPr>
              <p:nvPr/>
            </p:nvPicPr>
            <p:blipFill>
              <a:blip r:embed="rId3" cstate="screen"/>
              <a:srcRect/>
              <a:stretch>
                <a:fillRect/>
              </a:stretch>
            </p:blipFill>
            <p:spPr bwMode="auto">
              <a:xfrm>
                <a:off x="1617663" y="0"/>
                <a:ext cx="5908675" cy="6858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" name="Oval 2"/>
              <p:cNvSpPr/>
              <p:nvPr/>
            </p:nvSpPr>
            <p:spPr>
              <a:xfrm>
                <a:off x="3352800" y="2514600"/>
                <a:ext cx="228600" cy="22860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</p:grpSp>
        <p:cxnSp>
          <p:nvCxnSpPr>
            <p:cNvPr id="7" name="Straight Arrow Connector 6"/>
            <p:cNvCxnSpPr/>
            <p:nvPr/>
          </p:nvCxnSpPr>
          <p:spPr>
            <a:xfrm rot="10800000">
              <a:off x="5867401" y="3238026"/>
              <a:ext cx="381000" cy="158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Picture 3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696"/>
          <a:stretch/>
        </p:blipFill>
        <p:spPr bwMode="auto">
          <a:xfrm>
            <a:off x="76200" y="9286"/>
            <a:ext cx="818896" cy="95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046"/>
          <a:stretch/>
        </p:blipFill>
        <p:spPr bwMode="auto">
          <a:xfrm>
            <a:off x="933795" y="-13425"/>
            <a:ext cx="774571" cy="100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/>
          <p:cNvSpPr/>
          <p:nvPr/>
        </p:nvSpPr>
        <p:spPr>
          <a:xfrm>
            <a:off x="5644376" y="5410200"/>
            <a:ext cx="908824" cy="838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 descr="DSCN0040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648" y="3880757"/>
            <a:ext cx="3088065" cy="23160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24545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40" name="Picture 8" descr="wegu copy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76800" y="2209800"/>
            <a:ext cx="1784351" cy="182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51" name="Picture 5" descr="DSCN2538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327025" y="4191000"/>
            <a:ext cx="1905000" cy="2057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52" name="Picture 4" descr="Brandt's Cormorant SE Farallon Island 06-22-08 159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04800" y="2209800"/>
            <a:ext cx="2067983" cy="1550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53" name="Picture 4" descr="IMG_3267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934200" y="2209800"/>
            <a:ext cx="1992804" cy="1752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54" name="Picture 5" descr="IMG_7809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667000" y="2209800"/>
            <a:ext cx="1828800" cy="17568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155" name="TextBox 4"/>
          <p:cNvSpPr txBox="1">
            <a:spLocks noChangeArrowheads="1"/>
          </p:cNvSpPr>
          <p:nvPr/>
        </p:nvSpPr>
        <p:spPr bwMode="auto">
          <a:xfrm>
            <a:off x="152400" y="1752600"/>
            <a:ext cx="22542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chemeClr val="bg1"/>
                </a:solidFill>
                <a:latin typeface="+mn-lt"/>
              </a:rPr>
              <a:t>Brandt’s Cormorant</a:t>
            </a:r>
          </a:p>
        </p:txBody>
      </p:sp>
      <p:sp>
        <p:nvSpPr>
          <p:cNvPr id="6156" name="TextBox 22"/>
          <p:cNvSpPr txBox="1">
            <a:spLocks noChangeArrowheads="1"/>
          </p:cNvSpPr>
          <p:nvPr/>
        </p:nvSpPr>
        <p:spPr bwMode="auto">
          <a:xfrm>
            <a:off x="2625736" y="1752600"/>
            <a:ext cx="212750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chemeClr val="bg1"/>
                </a:solidFill>
                <a:latin typeface="+mn-lt"/>
              </a:rPr>
              <a:t>Ashy Storm-Petrel</a:t>
            </a:r>
          </a:p>
        </p:txBody>
      </p:sp>
      <p:sp>
        <p:nvSpPr>
          <p:cNvPr id="6157" name="TextBox 23"/>
          <p:cNvSpPr txBox="1">
            <a:spLocks noChangeArrowheads="1"/>
          </p:cNvSpPr>
          <p:nvPr/>
        </p:nvSpPr>
        <p:spPr bwMode="auto">
          <a:xfrm>
            <a:off x="5074757" y="1752600"/>
            <a:ext cx="158460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chemeClr val="bg1"/>
                </a:solidFill>
                <a:latin typeface="+mn-lt"/>
              </a:rPr>
              <a:t>Western Gull</a:t>
            </a:r>
          </a:p>
        </p:txBody>
      </p:sp>
      <p:sp>
        <p:nvSpPr>
          <p:cNvPr id="6158" name="TextBox 24"/>
          <p:cNvSpPr txBox="1">
            <a:spLocks noChangeArrowheads="1"/>
          </p:cNvSpPr>
          <p:nvPr/>
        </p:nvSpPr>
        <p:spPr bwMode="auto">
          <a:xfrm>
            <a:off x="381000" y="6336268"/>
            <a:ext cx="18838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chemeClr val="bg1"/>
                </a:solidFill>
                <a:latin typeface="+mn-lt"/>
              </a:rPr>
              <a:t>Common Murre</a:t>
            </a:r>
          </a:p>
        </p:txBody>
      </p:sp>
      <p:sp>
        <p:nvSpPr>
          <p:cNvPr id="6160" name="TextBox 26"/>
          <p:cNvSpPr txBox="1">
            <a:spLocks noChangeArrowheads="1"/>
          </p:cNvSpPr>
          <p:nvPr/>
        </p:nvSpPr>
        <p:spPr bwMode="auto">
          <a:xfrm>
            <a:off x="7086600" y="1752600"/>
            <a:ext cx="1752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b="1" dirty="0" smtClean="0">
                <a:solidFill>
                  <a:schemeClr val="bg1"/>
                </a:solidFill>
                <a:latin typeface="+mn-lt"/>
              </a:rPr>
              <a:t>Tufted Puffin</a:t>
            </a:r>
            <a:endParaRPr lang="en-US" sz="1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TextBox 5"/>
          <p:cNvSpPr txBox="1">
            <a:spLocks noChangeArrowheads="1"/>
          </p:cNvSpPr>
          <p:nvPr/>
        </p:nvSpPr>
        <p:spPr bwMode="auto">
          <a:xfrm>
            <a:off x="1364593" y="419836"/>
            <a:ext cx="67561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South </a:t>
            </a:r>
            <a:r>
              <a:rPr lang="en-US" sz="28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Farallon</a:t>
            </a:r>
            <a:r>
              <a:rPr lang="en-US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Islands</a:t>
            </a:r>
          </a:p>
        </p:txBody>
      </p:sp>
      <p:pic>
        <p:nvPicPr>
          <p:cNvPr id="21" name="Picture 3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696"/>
          <a:stretch/>
        </p:blipFill>
        <p:spPr bwMode="auto">
          <a:xfrm>
            <a:off x="76200" y="9286"/>
            <a:ext cx="818896" cy="95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046"/>
          <a:stretch/>
        </p:blipFill>
        <p:spPr bwMode="auto">
          <a:xfrm>
            <a:off x="933795" y="-13425"/>
            <a:ext cx="774571" cy="100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3" descr="300 ANL 954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2743200" y="4343400"/>
            <a:ext cx="2808287" cy="18368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4" name="TextBox 11"/>
          <p:cNvSpPr txBox="1">
            <a:spLocks noChangeArrowheads="1"/>
          </p:cNvSpPr>
          <p:nvPr/>
        </p:nvSpPr>
        <p:spPr bwMode="auto">
          <a:xfrm>
            <a:off x="2819400" y="6336268"/>
            <a:ext cx="26709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chemeClr val="bg1"/>
                </a:solidFill>
                <a:latin typeface="+mn-lt"/>
              </a:rPr>
              <a:t>Northern Elephant Seal</a:t>
            </a:r>
          </a:p>
        </p:txBody>
      </p:sp>
      <p:pic>
        <p:nvPicPr>
          <p:cNvPr id="25" name="Picture 6" descr="Steller's Sea Lion SE Farallon Island 06-27-08 020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6096000" y="4351416"/>
            <a:ext cx="2743200" cy="182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" name="TextBox 10"/>
          <p:cNvSpPr txBox="1">
            <a:spLocks noChangeArrowheads="1"/>
          </p:cNvSpPr>
          <p:nvPr/>
        </p:nvSpPr>
        <p:spPr bwMode="auto">
          <a:xfrm>
            <a:off x="6566004" y="6336268"/>
            <a:ext cx="18501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chemeClr val="bg1"/>
                </a:solidFill>
                <a:latin typeface="+mn-lt"/>
              </a:rPr>
              <a:t>Steller Sea </a:t>
            </a:r>
            <a:r>
              <a:rPr lang="en-US" sz="1800" b="1" dirty="0" smtClean="0">
                <a:solidFill>
                  <a:schemeClr val="bg1"/>
                </a:solidFill>
                <a:latin typeface="+mn-lt"/>
              </a:rPr>
              <a:t>Lion</a:t>
            </a:r>
            <a:endParaRPr lang="en-US" sz="1800" b="1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13423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33053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House Mouse Introduction</a:t>
            </a:r>
            <a:endParaRPr lang="en-US" sz="1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971" y="1148734"/>
            <a:ext cx="3379509" cy="273064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5969" y="745125"/>
            <a:ext cx="2407791" cy="30067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71" y="4117227"/>
            <a:ext cx="3280229" cy="246017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5136" y="4238548"/>
            <a:ext cx="3759519" cy="2217529"/>
          </a:xfrm>
          <a:prstGeom prst="rect">
            <a:avLst/>
          </a:prstGeom>
        </p:spPr>
      </p:pic>
      <p:pic>
        <p:nvPicPr>
          <p:cNvPr id="10" name="Picture 3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696"/>
          <a:stretch/>
        </p:blipFill>
        <p:spPr bwMode="auto">
          <a:xfrm>
            <a:off x="76200" y="9286"/>
            <a:ext cx="818896" cy="95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046"/>
          <a:stretch/>
        </p:blipFill>
        <p:spPr bwMode="auto">
          <a:xfrm>
            <a:off x="933795" y="-13425"/>
            <a:ext cx="774571" cy="100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79" descr="Picture4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13766" y="1970631"/>
            <a:ext cx="2963234" cy="223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40317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81200" y="226944"/>
            <a:ext cx="64839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Impacts to </a:t>
            </a:r>
            <a:r>
              <a:rPr lang="en-US" sz="28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Farallon</a:t>
            </a: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Islands Ecosystem</a:t>
            </a:r>
            <a:endParaRPr lang="en-US" sz="2800" b="1" dirty="0">
              <a:ln w="3175">
                <a:solidFill>
                  <a:schemeClr val="tx1">
                    <a:lumMod val="9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7" descr="24_cb222_2jan07_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2010" y="3800901"/>
            <a:ext cx="3810000" cy="30384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Users\Nick\Pictures\Farallon Crickets w Scale\Juv. Male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5725" y="3765643"/>
            <a:ext cx="4419296" cy="294619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Lasthenia_DSC_0244_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44098" y="1115102"/>
            <a:ext cx="3842550" cy="2743200"/>
          </a:xfrm>
          <a:prstGeom prst="ellipse">
            <a:avLst/>
          </a:prstGeom>
        </p:spPr>
      </p:pic>
      <p:pic>
        <p:nvPicPr>
          <p:cNvPr id="8" name="Picture 7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696"/>
          <a:stretch/>
        </p:blipFill>
        <p:spPr bwMode="auto">
          <a:xfrm>
            <a:off x="76200" y="9286"/>
            <a:ext cx="818896" cy="95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046"/>
          <a:stretch/>
        </p:blipFill>
        <p:spPr bwMode="auto">
          <a:xfrm>
            <a:off x="933795" y="-13425"/>
            <a:ext cx="774571" cy="100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Content Placeholder 3" descr="assp annie.jpg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494" t="12400" r="8371" b="12920"/>
          <a:stretch/>
        </p:blipFill>
        <p:spPr>
          <a:xfrm>
            <a:off x="845368" y="922147"/>
            <a:ext cx="3720153" cy="31291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52738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609600" y="-22777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200" b="1" dirty="0" smtClean="0">
                <a:cs typeface="Arial" pitchFamily="34" charset="0"/>
              </a:rPr>
              <a:t>Successful Rodent Eradications</a:t>
            </a:r>
            <a:endParaRPr lang="en-US" sz="3200" b="1" dirty="0">
              <a:cs typeface="Arial" pitchFamily="34" charset="0"/>
            </a:endParaRPr>
          </a:p>
        </p:txBody>
      </p:sp>
      <p:pic>
        <p:nvPicPr>
          <p:cNvPr id="5" name="Picture 3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696"/>
          <a:stretch/>
        </p:blipFill>
        <p:spPr bwMode="auto">
          <a:xfrm>
            <a:off x="76200" y="9286"/>
            <a:ext cx="818896" cy="95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046"/>
          <a:stretch/>
        </p:blipFill>
        <p:spPr bwMode="auto">
          <a:xfrm>
            <a:off x="933795" y="-13425"/>
            <a:ext cx="774571" cy="100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685800" y="1524000"/>
            <a:ext cx="8077200" cy="556260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800" b="1" dirty="0" smtClean="0">
                <a:cs typeface="Calibri" pitchFamily="34" charset="0"/>
              </a:rPr>
              <a:t> &gt;600 successful rodent eradications worldwide (&gt;80% success rate)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b="1" dirty="0" smtClean="0">
                <a:cs typeface="Calibri" pitchFamily="34" charset="0"/>
              </a:rPr>
              <a:t> 5 eradications in U.S. (all rats):</a:t>
            </a:r>
            <a:r>
              <a:rPr lang="en-US" sz="2600" b="1" dirty="0" smtClean="0">
                <a:cs typeface="Calibri" pitchFamily="34" charset="0"/>
              </a:rPr>
              <a:t> </a:t>
            </a:r>
            <a:br>
              <a:rPr lang="en-US" sz="2600" b="1" dirty="0" smtClean="0">
                <a:cs typeface="Calibri" pitchFamily="34" charset="0"/>
              </a:rPr>
            </a:br>
            <a:endParaRPr lang="en-US" sz="1000" b="1" dirty="0" smtClean="0">
              <a:cs typeface="Calibri" pitchFamily="34" charset="0"/>
            </a:endParaRPr>
          </a:p>
          <a:p>
            <a:pPr lvl="1">
              <a:buSzPct val="80000"/>
              <a:buFont typeface="Wingdings" panose="05000000000000000000" pitchFamily="2" charset="2"/>
              <a:buChar char="§"/>
            </a:pPr>
            <a:r>
              <a:rPr lang="en-US" sz="2800" b="1" dirty="0" err="1" smtClean="0">
                <a:cs typeface="Calibri" pitchFamily="34" charset="0"/>
              </a:rPr>
              <a:t>Anacapa</a:t>
            </a:r>
            <a:r>
              <a:rPr lang="en-US" sz="2800" b="1" dirty="0" smtClean="0">
                <a:cs typeface="Calibri" pitchFamily="34" charset="0"/>
              </a:rPr>
              <a:t> Island (Channel Islands NP)</a:t>
            </a:r>
          </a:p>
          <a:p>
            <a:pPr lvl="1">
              <a:buSzPct val="80000"/>
              <a:buFont typeface="Wingdings" panose="05000000000000000000" pitchFamily="2" charset="2"/>
              <a:buChar char="§"/>
            </a:pPr>
            <a:r>
              <a:rPr lang="en-US" sz="2800" b="1" dirty="0" smtClean="0">
                <a:cs typeface="Calibri" pitchFamily="34" charset="0"/>
              </a:rPr>
              <a:t>Midway Atoll NWR</a:t>
            </a:r>
          </a:p>
          <a:p>
            <a:pPr lvl="1">
              <a:buSzPct val="80000"/>
              <a:buFont typeface="Wingdings" panose="05000000000000000000" pitchFamily="2" charset="2"/>
              <a:buChar char="§"/>
            </a:pPr>
            <a:r>
              <a:rPr lang="en-US" sz="2800" b="1" dirty="0" smtClean="0">
                <a:cs typeface="Calibri" pitchFamily="34" charset="0"/>
              </a:rPr>
              <a:t>Rat Island (Alaska Maritime NWR)</a:t>
            </a:r>
          </a:p>
          <a:p>
            <a:pPr lvl="1">
              <a:buSzPct val="80000"/>
              <a:buFont typeface="Wingdings" panose="05000000000000000000" pitchFamily="2" charset="2"/>
              <a:buChar char="§"/>
            </a:pPr>
            <a:r>
              <a:rPr lang="en-US" sz="2800" b="1" dirty="0" smtClean="0">
                <a:cs typeface="Calibri" pitchFamily="34" charset="0"/>
              </a:rPr>
              <a:t>Palmyra Atoll NWR</a:t>
            </a:r>
          </a:p>
          <a:p>
            <a:pPr lvl="1">
              <a:buSzPct val="80000"/>
              <a:buFont typeface="Wingdings" panose="05000000000000000000" pitchFamily="2" charset="2"/>
              <a:buChar char="§"/>
            </a:pPr>
            <a:r>
              <a:rPr lang="en-US" sz="2800" b="1" dirty="0" err="1" smtClean="0">
                <a:cs typeface="Calibri" pitchFamily="34" charset="0"/>
              </a:rPr>
              <a:t>Desecheo</a:t>
            </a:r>
            <a:r>
              <a:rPr lang="en-US" sz="2800" b="1" dirty="0" smtClean="0">
                <a:cs typeface="Calibri" pitchFamily="34" charset="0"/>
              </a:rPr>
              <a:t> NWR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b="1" dirty="0" smtClean="0">
                <a:solidFill>
                  <a:schemeClr val="bg1"/>
                </a:solidFill>
                <a:cs typeface="Calibri" pitchFamily="34" charset="0"/>
              </a:rPr>
              <a:t>61 successful mouse eradications worldwide (70% success rate)</a:t>
            </a:r>
          </a:p>
          <a:p>
            <a:pPr>
              <a:buFont typeface="Arial" pitchFamily="34" charset="0"/>
              <a:buChar char="•"/>
            </a:pPr>
            <a:endParaRPr lang="en-US" sz="2800" b="1" dirty="0"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53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457200" y="457200"/>
            <a:ext cx="8229600" cy="8382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Project History</a:t>
            </a:r>
            <a:endParaRPr lang="en-US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33400" y="1671696"/>
            <a:ext cx="8001000" cy="4652904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2004: Feasibility report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2006: Began developing draft EA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2009:  </a:t>
            </a:r>
            <a:r>
              <a:rPr lang="en-US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Farallon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CCP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2011: Decision to change from EA to EIS; EIS scoping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2011-12: Alternatives Selection Process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2013: Draft EIS released for public comment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Present: Drafting Final EIS</a:t>
            </a:r>
          </a:p>
        </p:txBody>
      </p:sp>
      <p:pic>
        <p:nvPicPr>
          <p:cNvPr id="4" name="Picture 3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696"/>
          <a:stretch/>
        </p:blipFill>
        <p:spPr bwMode="auto">
          <a:xfrm>
            <a:off x="76200" y="9286"/>
            <a:ext cx="818896" cy="95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046"/>
          <a:stretch/>
        </p:blipFill>
        <p:spPr bwMode="auto">
          <a:xfrm>
            <a:off x="933795" y="-13425"/>
            <a:ext cx="774571" cy="100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7103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725DA223521E4F8FF3AAF8EF66E35D" ma:contentTypeVersion="11" ma:contentTypeDescription="Create a new document." ma:contentTypeScope="" ma:versionID="e976681ef8c202b58aed97db1ab00a1b">
  <xsd:schema xmlns:xsd="http://www.w3.org/2001/XMLSchema" xmlns:xs="http://www.w3.org/2001/XMLSchema" xmlns:p="http://schemas.microsoft.com/office/2006/metadata/properties" xmlns:ns2="b8c791ff-8839-41d3-a5c3-dadefa89be97" xmlns:ns3="2b8eca42-bbaa-4602-a2b4-1626cec75391" targetNamespace="http://schemas.microsoft.com/office/2006/metadata/properties" ma:root="true" ma:fieldsID="ba7658f9077d3ff87f888170b92b2961" ns2:_="" ns3:_="">
    <xsd:import namespace="b8c791ff-8839-41d3-a5c3-dadefa89be97"/>
    <xsd:import namespace="2b8eca42-bbaa-4602-a2b4-1626cec75391"/>
    <xsd:element name="properties">
      <xsd:complexType>
        <xsd:sequence>
          <xsd:element name="documentManagement">
            <xsd:complexType>
              <xsd:all>
                <xsd:element ref="ns2:Reviewed_x003f_" minOccurs="0"/>
                <xsd:element ref="ns2:Reviewed_x0020_By_x003f_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PotentialExemption_x003f_" minOccurs="0"/>
                <xsd:element ref="ns2:SenttoFOIACoordinator_x003f_" minOccurs="0"/>
                <xsd:element ref="ns2:Not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c791ff-8839-41d3-a5c3-dadefa89be97" elementFormDefault="qualified">
    <xsd:import namespace="http://schemas.microsoft.com/office/2006/documentManagement/types"/>
    <xsd:import namespace="http://schemas.microsoft.com/office/infopath/2007/PartnerControls"/>
    <xsd:element name="Reviewed_x003f_" ma:index="8" nillable="true" ma:displayName="Reviewed?" ma:default="No" ma:format="Dropdown" ma:internalName="Reviewed_x003f_">
      <xsd:simpleType>
        <xsd:restriction base="dms:Choice">
          <xsd:enumeration value="Yes"/>
          <xsd:enumeration value="In Progress"/>
          <xsd:enumeration value="No"/>
        </xsd:restriction>
      </xsd:simpleType>
    </xsd:element>
    <xsd:element name="Reviewed_x0020_By_x003f_" ma:index="9" nillable="true" ma:displayName="Reviewed By?" ma:list="UserInfo" ma:SharePointGroup="0" ma:internalName="Reviewed_x0020_By_x003f_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PotentialExemption_x003f_" ma:index="14" nillable="true" ma:displayName="Potential Exemption?" ma:format="Dropdown" ma:internalName="PotentialExemption_x003f_">
      <xsd:simpleType>
        <xsd:restriction base="dms:Choice">
          <xsd:enumeration value="Yes"/>
          <xsd:enumeration value="No"/>
        </xsd:restriction>
      </xsd:simpleType>
    </xsd:element>
    <xsd:element name="SenttoFOIACoordinator_x003f_" ma:index="15" nillable="true" ma:displayName="Sent to FOIA Coordinator?" ma:default="0" ma:format="Dropdown" ma:internalName="SenttoFOIACoordinator_x003f_">
      <xsd:simpleType>
        <xsd:restriction base="dms:Boolean"/>
      </xsd:simpleType>
    </xsd:element>
    <xsd:element name="Notes" ma:index="16" nillable="true" ma:displayName="Notes" ma:format="Dropdown" ma:internalName="Note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8eca42-bbaa-4602-a2b4-1626cec75391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viewed_x0020_By_x003f_ xmlns="b8c791ff-8839-41d3-a5c3-dadefa89be97">
      <UserInfo>
        <DisplayName>Pelz, Mark</DisplayName>
        <AccountId>7</AccountId>
        <AccountType/>
      </UserInfo>
    </Reviewed_x0020_By_x003f_>
    <Reviewed_x003f_ xmlns="b8c791ff-8839-41d3-a5c3-dadefa89be97">Yes</Reviewed_x003f_>
    <Notes xmlns="b8c791ff-8839-41d3-a5c3-dadefa89be97" xsi:nil="true"/>
    <SenttoFOIACoordinator_x003f_ xmlns="b8c791ff-8839-41d3-a5c3-dadefa89be97">false</SenttoFOIACoordinator_x003f_>
    <PotentialExemption_x003f_ xmlns="b8c791ff-8839-41d3-a5c3-dadefa89be97">No</PotentialExemption_x003f_>
  </documentManagement>
</p:properties>
</file>

<file path=customXml/itemProps1.xml><?xml version="1.0" encoding="utf-8"?>
<ds:datastoreItem xmlns:ds="http://schemas.openxmlformats.org/officeDocument/2006/customXml" ds:itemID="{2D39F996-47BE-42E8-8844-D27F21CBA9DB}"/>
</file>

<file path=customXml/itemProps2.xml><?xml version="1.0" encoding="utf-8"?>
<ds:datastoreItem xmlns:ds="http://schemas.openxmlformats.org/officeDocument/2006/customXml" ds:itemID="{DE4205BD-17E5-4C72-859B-7836D715FAA9}"/>
</file>

<file path=customXml/itemProps3.xml><?xml version="1.0" encoding="utf-8"?>
<ds:datastoreItem xmlns:ds="http://schemas.openxmlformats.org/officeDocument/2006/customXml" ds:itemID="{8D4CA348-69B2-4367-9FF5-71C5F2746223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2124</TotalTime>
  <Words>1884</Words>
  <Application>Microsoft Office PowerPoint</Application>
  <PresentationFormat>On-screen Show (4:3)</PresentationFormat>
  <Paragraphs>276</Paragraphs>
  <Slides>28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Elemental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Decision Support Tools</vt:lpstr>
      <vt:lpstr>PowerPoint Presentation</vt:lpstr>
      <vt:lpstr>PowerPoint Presentation</vt:lpstr>
      <vt:lpstr>PowerPoint Presentation</vt:lpstr>
      <vt:lpstr>PowerPoint Presentation</vt:lpstr>
      <vt:lpstr>Core Team Recommendation for Preferred Alternative</vt:lpstr>
      <vt:lpstr>PowerPoint Presentation</vt:lpstr>
      <vt:lpstr>PowerPoint Presentation</vt:lpstr>
      <vt:lpstr>PowerPoint Presentation</vt:lpstr>
      <vt:lpstr>Major Changes for FEIS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Landres, Nyssa R</dc:creator>
  <cp:lastModifiedBy>Gerry J McChesney</cp:lastModifiedBy>
  <cp:revision>252</cp:revision>
  <cp:lastPrinted>2018-01-31T01:22:20Z</cp:lastPrinted>
  <dcterms:created xsi:type="dcterms:W3CDTF">2013-08-29T14:20:40Z</dcterms:created>
  <dcterms:modified xsi:type="dcterms:W3CDTF">2018-01-31T01:30:53Z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0x010100AE725DA223521E4F8FF3AAF8EF66E35D</vt:lpwstr>
  </property>
  <property fmtid="{D5CDD505-2E9C-101B-9397-08002B2CF9AE}" pid="3" name="Order">
    <vt:r8>576900</vt:r8>
  </property>
  <property fmtid="{D5CDD505-2E9C-101B-9397-08002B2CF9AE}" pid="4" name="_ExtendedDescription">
    <vt:lpwstr/>
  </property>
  <property fmtid="{D5CDD505-2E9C-101B-9397-08002B2CF9AE}" pid="5" name="TriggerFlowInfo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xd_Signature">
    <vt:bool>false</vt:bool>
  </property>
  <property fmtid="{D5CDD505-2E9C-101B-9397-08002B2CF9AE}" pid="10" name="xd_ProgID">
    <vt:lpwstr/>
  </property>
  <property fmtid="{D5CDD505-2E9C-101B-9397-08002B2CF9AE}" pid="11" name="TemplateUrl">
    <vt:lpwstr/>
  </property>
</Properties>
</file>